
<file path=[Content_Types].xml><?xml version="1.0" encoding="utf-8"?>
<Types xmlns="http://schemas.openxmlformats.org/package/2006/content-types">
  <Default Extension="gif" ContentType="image/gi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theme/themeOverride1.xml" ContentType="application/vnd.openxmlformats-officedocument.themeOverride+xml"/>
  <Override PartName="/ppt/theme/themeOverride2.xml" ContentType="application/vnd.openxmlformats-officedocument.themeOverride+xml"/>
  <Override PartName="/ppt/theme/themeOverride3.xml" ContentType="application/vnd.openxmlformats-officedocument.themeOverride+xml"/>
  <Override PartName="/ppt/theme/themeOverride4.xml" ContentType="application/vnd.openxmlformats-officedocument.themeOverride+xml"/>
  <Override PartName="/ppt/theme/themeOverride5.xml" ContentType="application/vnd.openxmlformats-officedocument.themeOverr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4"/>
    <p:sldMasterId id="2147483670" r:id="rId5"/>
  </p:sldMasterIdLst>
  <p:sldIdLst>
    <p:sldId id="265" r:id="rId6"/>
    <p:sldId id="288" r:id="rId7"/>
    <p:sldId id="315" r:id="rId8"/>
    <p:sldId id="316" r:id="rId9"/>
    <p:sldId id="317" r:id="rId10"/>
    <p:sldId id="312" r:id="rId11"/>
    <p:sldId id="337" r:id="rId12"/>
    <p:sldId id="289" r:id="rId13"/>
    <p:sldId id="295" r:id="rId14"/>
    <p:sldId id="335" r:id="rId15"/>
    <p:sldId id="296" r:id="rId16"/>
    <p:sldId id="297" r:id="rId17"/>
    <p:sldId id="310" r:id="rId18"/>
    <p:sldId id="298" r:id="rId19"/>
    <p:sldId id="299" r:id="rId20"/>
    <p:sldId id="300" r:id="rId21"/>
    <p:sldId id="301" r:id="rId22"/>
    <p:sldId id="302" r:id="rId23"/>
    <p:sldId id="303" r:id="rId24"/>
    <p:sldId id="332" r:id="rId25"/>
    <p:sldId id="304" r:id="rId26"/>
    <p:sldId id="333" r:id="rId27"/>
    <p:sldId id="307" r:id="rId28"/>
    <p:sldId id="294" r:id="rId29"/>
    <p:sldId id="334" r:id="rId30"/>
    <p:sldId id="331" r:id="rId31"/>
    <p:sldId id="322" r:id="rId32"/>
    <p:sldId id="323" r:id="rId33"/>
    <p:sldId id="326" r:id="rId34"/>
    <p:sldId id="308" r:id="rId35"/>
    <p:sldId id="309" r:id="rId36"/>
    <p:sldId id="336" r:id="rId3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19" autoAdjust="0"/>
  </p:normalViewPr>
  <p:slideViewPr>
    <p:cSldViewPr snapToGrid="0">
      <p:cViewPr varScale="1">
        <p:scale>
          <a:sx n="80" d="100"/>
          <a:sy n="80" d="100"/>
        </p:scale>
        <p:origin x="100" y="4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viewProps" Target="viewProps.xml"/><Relationship Id="rId3" Type="http://schemas.openxmlformats.org/officeDocument/2006/relationships/customXml" Target="../customXml/item3.xml"/><Relationship Id="rId21" Type="http://schemas.openxmlformats.org/officeDocument/2006/relationships/slide" Target="slides/slide16.xml"/><Relationship Id="rId34" Type="http://schemas.openxmlformats.org/officeDocument/2006/relationships/slide" Target="slides/slide29.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41"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theme" Target="theme/theme1.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39E3965E-AC41-4711-9D10-E25ABB132D86}"/>
              </a:ext>
            </a:extLst>
          </p:cNvPr>
          <p:cNvSpPr/>
          <p:nvPr/>
        </p:nvSpPr>
        <p:spPr>
          <a:xfrm>
            <a:off x="3175" y="6400800"/>
            <a:ext cx="12188825" cy="45720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1097280" y="758952"/>
            <a:ext cx="10058400" cy="3566160"/>
          </a:xfrm>
        </p:spPr>
        <p:txBody>
          <a:bodyPr anchor="b">
            <a:normAutofit/>
          </a:bodyPr>
          <a:lstStyle>
            <a:lvl1pPr algn="l">
              <a:lnSpc>
                <a:spcPct val="90000"/>
              </a:lnSpc>
              <a:defRPr sz="8000" spc="-50" baseline="0">
                <a:solidFill>
                  <a:schemeClr val="tx1">
                    <a:lumMod val="85000"/>
                    <a:lumOff val="15000"/>
                  </a:schemeClr>
                </a:solidFill>
              </a:defRPr>
            </a:lvl1pPr>
          </a:lstStyle>
          <a:p>
            <a:r>
              <a:rPr lang="en-US"/>
              <a:t>Click to edit Master title style</a:t>
            </a:r>
            <a:endParaRPr lang="en-US" dirty="0"/>
          </a:p>
        </p:txBody>
      </p:sp>
      <p:sp>
        <p:nvSpPr>
          <p:cNvPr id="3" name="Subtitle 2"/>
          <p:cNvSpPr>
            <a:spLocks noGrp="1"/>
          </p:cNvSpPr>
          <p:nvPr>
            <p:ph type="subTitle" idx="1"/>
          </p:nvPr>
        </p:nvSpPr>
        <p:spPr>
          <a:xfrm>
            <a:off x="1100051" y="4645152"/>
            <a:ext cx="10058400" cy="1143000"/>
          </a:xfrm>
        </p:spPr>
        <p:txBody>
          <a:bodyPr lIns="91440" rIns="91440">
            <a:normAutofit/>
          </a:bodyPr>
          <a:lstStyle>
            <a:lvl1pPr marL="0" indent="0" algn="l">
              <a:buNone/>
              <a:defRPr sz="2400" cap="all" spc="200" baseline="0">
                <a:solidFill>
                  <a:schemeClr val="tx1"/>
                </a:solidFill>
                <a:latin typeface="+mn-lt"/>
              </a:defRPr>
            </a:lvl1pPr>
            <a:lvl2pPr marL="457200" indent="0" algn="ctr">
              <a:buNone/>
              <a:defRPr sz="24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a:t>Click to edit Master subtitle style</a:t>
            </a:r>
            <a:endParaRPr lang="en-US" dirty="0"/>
          </a:p>
        </p:txBody>
      </p:sp>
      <p:cxnSp>
        <p:nvCxnSpPr>
          <p:cNvPr id="9" name="Straight Connector 8">
            <a:extLst>
              <a:ext uri="{FF2B5EF4-FFF2-40B4-BE49-F238E27FC236}">
                <a16:creationId xmlns:a16="http://schemas.microsoft.com/office/drawing/2014/main" id="{1F5DC8C3-BA5F-4EED-BB9A-A14272BD82A1}"/>
              </a:ext>
            </a:extLst>
          </p:cNvPr>
          <p:cNvCxnSpPr/>
          <p:nvPr/>
        </p:nvCxnSpPr>
        <p:spPr>
          <a:xfrm>
            <a:off x="1207658" y="4474741"/>
            <a:ext cx="9875520" cy="0"/>
          </a:xfrm>
          <a:prstGeom prst="line">
            <a:avLst/>
          </a:prstGeom>
          <a:ln w="127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4" name="Date Placeholder 3">
            <a:extLst>
              <a:ext uri="{FF2B5EF4-FFF2-40B4-BE49-F238E27FC236}">
                <a16:creationId xmlns:a16="http://schemas.microsoft.com/office/drawing/2014/main" id="{9925CCF1-92C0-4AF3-BFAF-4921631915AB}"/>
              </a:ext>
            </a:extLst>
          </p:cNvPr>
          <p:cNvSpPr>
            <a:spLocks noGrp="1"/>
          </p:cNvSpPr>
          <p:nvPr>
            <p:ph type="dt" sz="half" idx="10"/>
          </p:nvPr>
        </p:nvSpPr>
        <p:spPr/>
        <p:txBody>
          <a:bodyPr/>
          <a:lstStyle/>
          <a:p>
            <a:fld id="{9184DA70-C731-4C70-880D-CCD4705E623C}" type="datetime1">
              <a:rPr lang="en-US" smtClean="0"/>
              <a:t>8/17/2020</a:t>
            </a:fld>
            <a:endParaRPr lang="en-US" dirty="0"/>
          </a:p>
        </p:txBody>
      </p:sp>
      <p:sp>
        <p:nvSpPr>
          <p:cNvPr id="5" name="Footer Placeholder 4">
            <a:extLst>
              <a:ext uri="{FF2B5EF4-FFF2-40B4-BE49-F238E27FC236}">
                <a16:creationId xmlns:a16="http://schemas.microsoft.com/office/drawing/2014/main" id="{051A78A9-3DFF-4937-A9F2-5D8CF495F367}"/>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5FAEB271-5CC0-4759-BC6E-8BE53AB227C0}"/>
              </a:ext>
            </a:extLst>
          </p:cNvPr>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198414149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39E3965E-AC41-4711-9D10-E25ABB132D86}"/>
              </a:ext>
            </a:extLst>
          </p:cNvPr>
          <p:cNvSpPr/>
          <p:nvPr/>
        </p:nvSpPr>
        <p:spPr>
          <a:xfrm>
            <a:off x="3175" y="6400800"/>
            <a:ext cx="12188825" cy="45720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1097280" y="758952"/>
            <a:ext cx="10058400" cy="3566160"/>
          </a:xfrm>
        </p:spPr>
        <p:txBody>
          <a:bodyPr anchor="b">
            <a:normAutofit/>
          </a:bodyPr>
          <a:lstStyle>
            <a:lvl1pPr algn="l">
              <a:lnSpc>
                <a:spcPct val="90000"/>
              </a:lnSpc>
              <a:defRPr sz="8000" spc="-50" baseline="0">
                <a:solidFill>
                  <a:schemeClr val="tx1">
                    <a:lumMod val="85000"/>
                    <a:lumOff val="15000"/>
                  </a:schemeClr>
                </a:solidFill>
              </a:defRPr>
            </a:lvl1pPr>
          </a:lstStyle>
          <a:p>
            <a:r>
              <a:rPr lang="en-US"/>
              <a:t>Click to edit Master title style</a:t>
            </a:r>
            <a:endParaRPr lang="en-US" dirty="0"/>
          </a:p>
        </p:txBody>
      </p:sp>
      <p:sp>
        <p:nvSpPr>
          <p:cNvPr id="3" name="Subtitle 2"/>
          <p:cNvSpPr>
            <a:spLocks noGrp="1"/>
          </p:cNvSpPr>
          <p:nvPr>
            <p:ph type="subTitle" idx="1"/>
          </p:nvPr>
        </p:nvSpPr>
        <p:spPr>
          <a:xfrm>
            <a:off x="1100051" y="4645152"/>
            <a:ext cx="10058400" cy="1143000"/>
          </a:xfrm>
        </p:spPr>
        <p:txBody>
          <a:bodyPr lIns="91440" rIns="91440">
            <a:normAutofit/>
          </a:bodyPr>
          <a:lstStyle>
            <a:lvl1pPr marL="0" indent="0" algn="l">
              <a:buNone/>
              <a:defRPr sz="2400" cap="all" spc="200" baseline="0">
                <a:solidFill>
                  <a:schemeClr val="tx1"/>
                </a:solidFill>
                <a:latin typeface="+mn-lt"/>
              </a:defRPr>
            </a:lvl1pPr>
            <a:lvl2pPr marL="457200" indent="0" algn="ctr">
              <a:buNone/>
              <a:defRPr sz="24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a:t>Click to edit Master subtitle style</a:t>
            </a:r>
            <a:endParaRPr lang="en-US" dirty="0"/>
          </a:p>
        </p:txBody>
      </p:sp>
      <p:cxnSp>
        <p:nvCxnSpPr>
          <p:cNvPr id="9" name="Straight Connector 8">
            <a:extLst>
              <a:ext uri="{FF2B5EF4-FFF2-40B4-BE49-F238E27FC236}">
                <a16:creationId xmlns:a16="http://schemas.microsoft.com/office/drawing/2014/main" id="{1F5DC8C3-BA5F-4EED-BB9A-A14272BD82A1}"/>
              </a:ext>
            </a:extLst>
          </p:cNvPr>
          <p:cNvCxnSpPr/>
          <p:nvPr/>
        </p:nvCxnSpPr>
        <p:spPr>
          <a:xfrm>
            <a:off x="1207658" y="4474741"/>
            <a:ext cx="9875520" cy="0"/>
          </a:xfrm>
          <a:prstGeom prst="line">
            <a:avLst/>
          </a:prstGeom>
          <a:ln w="127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4" name="Date Placeholder 3">
            <a:extLst>
              <a:ext uri="{FF2B5EF4-FFF2-40B4-BE49-F238E27FC236}">
                <a16:creationId xmlns:a16="http://schemas.microsoft.com/office/drawing/2014/main" id="{9925CCF1-92C0-4AF3-BFAF-4921631915AB}"/>
              </a:ext>
            </a:extLst>
          </p:cNvPr>
          <p:cNvSpPr>
            <a:spLocks noGrp="1"/>
          </p:cNvSpPr>
          <p:nvPr>
            <p:ph type="dt" sz="half" idx="10"/>
          </p:nvPr>
        </p:nvSpPr>
        <p:spPr/>
        <p:txBody>
          <a:bodyPr/>
          <a:lstStyle/>
          <a:p>
            <a:fld id="{9184DA70-C731-4C70-880D-CCD4705E623C}" type="datetime1">
              <a:rPr lang="en-US" smtClean="0"/>
              <a:t>8/17/2020</a:t>
            </a:fld>
            <a:endParaRPr lang="en-US" dirty="0"/>
          </a:p>
        </p:txBody>
      </p:sp>
      <p:sp>
        <p:nvSpPr>
          <p:cNvPr id="5" name="Footer Placeholder 4">
            <a:extLst>
              <a:ext uri="{FF2B5EF4-FFF2-40B4-BE49-F238E27FC236}">
                <a16:creationId xmlns:a16="http://schemas.microsoft.com/office/drawing/2014/main" id="{051A78A9-3DFF-4937-A9F2-5D8CF495F367}"/>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5FAEB271-5CC0-4759-BC6E-8BE53AB227C0}"/>
              </a:ext>
            </a:extLst>
          </p:cNvPr>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307472158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a:extLst>
              <a:ext uri="{FF2B5EF4-FFF2-40B4-BE49-F238E27FC236}">
                <a16:creationId xmlns:a16="http://schemas.microsoft.com/office/drawing/2014/main" id="{354D8B55-9EA8-4B81-8E84-9B93B0A27559}"/>
              </a:ext>
            </a:extLst>
          </p:cNvPr>
          <p:cNvSpPr>
            <a:spLocks noGrp="1"/>
          </p:cNvSpPr>
          <p:nvPr>
            <p:ph type="dt" sz="half" idx="10"/>
          </p:nvPr>
        </p:nvSpPr>
        <p:spPr/>
        <p:txBody>
          <a:bodyPr/>
          <a:lstStyle/>
          <a:p>
            <a:fld id="{4BE1D723-8F53-4F53-90B0-1982A396982E}" type="datetime1">
              <a:rPr lang="en-US" smtClean="0"/>
              <a:t>8/17/2020</a:t>
            </a:fld>
            <a:endParaRPr lang="en-US" dirty="0"/>
          </a:p>
        </p:txBody>
      </p:sp>
      <p:sp>
        <p:nvSpPr>
          <p:cNvPr id="8" name="Footer Placeholder 7">
            <a:extLst>
              <a:ext uri="{FF2B5EF4-FFF2-40B4-BE49-F238E27FC236}">
                <a16:creationId xmlns:a16="http://schemas.microsoft.com/office/drawing/2014/main" id="{062CA021-2578-47CB-822C-BDDFF7223B28}"/>
              </a:ext>
            </a:extLst>
          </p:cNvPr>
          <p:cNvSpPr>
            <a:spLocks noGrp="1"/>
          </p:cNvSpPr>
          <p:nvPr>
            <p:ph type="ftr" sz="quarter" idx="11"/>
          </p:nvPr>
        </p:nvSpPr>
        <p:spPr/>
        <p:txBody>
          <a:bodyPr/>
          <a:lstStyle/>
          <a:p>
            <a:endParaRPr lang="en-US" dirty="0"/>
          </a:p>
        </p:txBody>
      </p:sp>
      <p:sp>
        <p:nvSpPr>
          <p:cNvPr id="9" name="Slide Number Placeholder 8">
            <a:extLst>
              <a:ext uri="{FF2B5EF4-FFF2-40B4-BE49-F238E27FC236}">
                <a16:creationId xmlns:a16="http://schemas.microsoft.com/office/drawing/2014/main" id="{C4AAB51D-4141-4682-9375-DAFD5FB9DD10}"/>
              </a:ext>
            </a:extLst>
          </p:cNvPr>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424935764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Pr>
        <a:solidFill>
          <a:schemeClr val="bg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A585C21A-8B93-4657-B5DF-7EAEAD3BE127}"/>
              </a:ext>
            </a:extLst>
          </p:cNvPr>
          <p:cNvSpPr/>
          <p:nvPr/>
        </p:nvSpPr>
        <p:spPr>
          <a:xfrm>
            <a:off x="3175" y="6400800"/>
            <a:ext cx="12188825" cy="45720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758952"/>
            <a:ext cx="10058400" cy="3566160"/>
          </a:xfrm>
        </p:spPr>
        <p:txBody>
          <a:bodyPr anchor="b" anchorCtr="0">
            <a:normAutofit/>
          </a:bodyPr>
          <a:lstStyle>
            <a:lvl1pPr>
              <a:lnSpc>
                <a:spcPct val="90000"/>
              </a:lnSpc>
              <a:defRPr sz="8000" b="0">
                <a:solidFill>
                  <a:schemeClr val="tx1">
                    <a:lumMod val="85000"/>
                    <a:lumOff val="15000"/>
                  </a:schemeClr>
                </a:solidFill>
              </a:defRPr>
            </a:lvl1pPr>
          </a:lstStyle>
          <a:p>
            <a:r>
              <a:rPr lang="en-US"/>
              <a:t>Click to edit Master title style</a:t>
            </a:r>
            <a:endParaRPr lang="en-US" dirty="0"/>
          </a:p>
        </p:txBody>
      </p:sp>
      <p:sp>
        <p:nvSpPr>
          <p:cNvPr id="3" name="Text Placeholder 2"/>
          <p:cNvSpPr>
            <a:spLocks noGrp="1"/>
          </p:cNvSpPr>
          <p:nvPr>
            <p:ph type="body" idx="1"/>
          </p:nvPr>
        </p:nvSpPr>
        <p:spPr>
          <a:xfrm>
            <a:off x="1097280" y="4663440"/>
            <a:ext cx="10058400" cy="1143000"/>
          </a:xfrm>
        </p:spPr>
        <p:txBody>
          <a:bodyPr lIns="91440" rIns="91440" anchor="t" anchorCtr="0">
            <a:normAutofit/>
          </a:bodyPr>
          <a:lstStyle>
            <a:lvl1pPr marL="0" indent="0">
              <a:buNone/>
              <a:defRPr sz="2400" cap="all" spc="200" baseline="0">
                <a:solidFill>
                  <a:schemeClr val="tx1"/>
                </a:solidFill>
                <a:latin typeface="+mn-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cxnSp>
        <p:nvCxnSpPr>
          <p:cNvPr id="9" name="Straight Connector 8">
            <a:extLst>
              <a:ext uri="{FF2B5EF4-FFF2-40B4-BE49-F238E27FC236}">
                <a16:creationId xmlns:a16="http://schemas.microsoft.com/office/drawing/2014/main" id="{459DE2C1-4C52-40A3-8959-27B2C1BEBFF6}"/>
              </a:ext>
            </a:extLst>
          </p:cNvPr>
          <p:cNvCxnSpPr/>
          <p:nvPr/>
        </p:nvCxnSpPr>
        <p:spPr>
          <a:xfrm>
            <a:off x="1207658" y="4485132"/>
            <a:ext cx="9875520" cy="0"/>
          </a:xfrm>
          <a:prstGeom prst="line">
            <a:avLst/>
          </a:prstGeom>
          <a:ln w="127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7" name="Date Placeholder 6">
            <a:extLst>
              <a:ext uri="{FF2B5EF4-FFF2-40B4-BE49-F238E27FC236}">
                <a16:creationId xmlns:a16="http://schemas.microsoft.com/office/drawing/2014/main" id="{AAF2E137-EC28-48F8-9198-1F02539029B6}"/>
              </a:ext>
            </a:extLst>
          </p:cNvPr>
          <p:cNvSpPr>
            <a:spLocks noGrp="1"/>
          </p:cNvSpPr>
          <p:nvPr>
            <p:ph type="dt" sz="half" idx="10"/>
          </p:nvPr>
        </p:nvSpPr>
        <p:spPr/>
        <p:txBody>
          <a:bodyPr/>
          <a:lstStyle/>
          <a:p>
            <a:fld id="{97669AF7-7BEB-44E4-9852-375E34362B5B}" type="datetime1">
              <a:rPr lang="en-US" smtClean="0"/>
              <a:t>8/17/2020</a:t>
            </a:fld>
            <a:endParaRPr lang="en-US" dirty="0"/>
          </a:p>
        </p:txBody>
      </p:sp>
      <p:sp>
        <p:nvSpPr>
          <p:cNvPr id="8" name="Footer Placeholder 7">
            <a:extLst>
              <a:ext uri="{FF2B5EF4-FFF2-40B4-BE49-F238E27FC236}">
                <a16:creationId xmlns:a16="http://schemas.microsoft.com/office/drawing/2014/main" id="{189422CD-6F62-4DD6-89EF-07A60B42D219}"/>
              </a:ext>
            </a:extLst>
          </p:cNvPr>
          <p:cNvSpPr>
            <a:spLocks noGrp="1"/>
          </p:cNvSpPr>
          <p:nvPr>
            <p:ph type="ftr" sz="quarter" idx="11"/>
          </p:nvPr>
        </p:nvSpPr>
        <p:spPr/>
        <p:txBody>
          <a:bodyPr/>
          <a:lstStyle/>
          <a:p>
            <a:endParaRPr lang="en-US" dirty="0"/>
          </a:p>
        </p:txBody>
      </p:sp>
      <p:sp>
        <p:nvSpPr>
          <p:cNvPr id="11" name="Slide Number Placeholder 10">
            <a:extLst>
              <a:ext uri="{FF2B5EF4-FFF2-40B4-BE49-F238E27FC236}">
                <a16:creationId xmlns:a16="http://schemas.microsoft.com/office/drawing/2014/main" id="{69C6AFF8-42B4-4D05-969B-9F5FB3355555}"/>
              </a:ext>
            </a:extLst>
          </p:cNvPr>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15058230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a:xfrm>
            <a:off x="1097280" y="286603"/>
            <a:ext cx="10058400" cy="1450757"/>
          </a:xfrm>
        </p:spPr>
        <p:txBody>
          <a:bodyPr/>
          <a:lstStyle/>
          <a:p>
            <a:r>
              <a:rPr lang="en-US"/>
              <a:t>Click to edit Master title style</a:t>
            </a:r>
            <a:endParaRPr lang="en-US" dirty="0"/>
          </a:p>
        </p:txBody>
      </p:sp>
      <p:sp>
        <p:nvSpPr>
          <p:cNvPr id="3" name="Content Placeholder 2"/>
          <p:cNvSpPr>
            <a:spLocks noGrp="1"/>
          </p:cNvSpPr>
          <p:nvPr>
            <p:ph sz="half" idx="1"/>
          </p:nvPr>
        </p:nvSpPr>
        <p:spPr>
          <a:xfrm>
            <a:off x="1097280" y="2120900"/>
            <a:ext cx="4639736" cy="374819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515944" y="2120900"/>
            <a:ext cx="4639736" cy="374819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 name="Date Placeholder 1">
            <a:extLst>
              <a:ext uri="{FF2B5EF4-FFF2-40B4-BE49-F238E27FC236}">
                <a16:creationId xmlns:a16="http://schemas.microsoft.com/office/drawing/2014/main" id="{5782D47D-B0DC-4C40-BCC6-BBBA32584A38}"/>
              </a:ext>
            </a:extLst>
          </p:cNvPr>
          <p:cNvSpPr>
            <a:spLocks noGrp="1"/>
          </p:cNvSpPr>
          <p:nvPr>
            <p:ph type="dt" sz="half" idx="10"/>
          </p:nvPr>
        </p:nvSpPr>
        <p:spPr/>
        <p:txBody>
          <a:bodyPr/>
          <a:lstStyle/>
          <a:p>
            <a:fld id="{BAAAC38D-0552-4C82-B593-E6124DFADBE2}" type="datetime1">
              <a:rPr lang="en-US" smtClean="0"/>
              <a:t>8/17/2020</a:t>
            </a:fld>
            <a:endParaRPr lang="en-US" dirty="0"/>
          </a:p>
        </p:txBody>
      </p:sp>
      <p:sp>
        <p:nvSpPr>
          <p:cNvPr id="9" name="Footer Placeholder 8">
            <a:extLst>
              <a:ext uri="{FF2B5EF4-FFF2-40B4-BE49-F238E27FC236}">
                <a16:creationId xmlns:a16="http://schemas.microsoft.com/office/drawing/2014/main" id="{4690D34E-7EBD-44B2-83CA-4C126A18D7EF}"/>
              </a:ext>
            </a:extLst>
          </p:cNvPr>
          <p:cNvSpPr>
            <a:spLocks noGrp="1"/>
          </p:cNvSpPr>
          <p:nvPr>
            <p:ph type="ftr" sz="quarter" idx="11"/>
          </p:nvPr>
        </p:nvSpPr>
        <p:spPr/>
        <p:txBody>
          <a:bodyPr/>
          <a:lstStyle/>
          <a:p>
            <a:endParaRPr lang="en-US" dirty="0"/>
          </a:p>
        </p:txBody>
      </p:sp>
      <p:sp>
        <p:nvSpPr>
          <p:cNvPr id="10" name="Slide Number Placeholder 9">
            <a:extLst>
              <a:ext uri="{FF2B5EF4-FFF2-40B4-BE49-F238E27FC236}">
                <a16:creationId xmlns:a16="http://schemas.microsoft.com/office/drawing/2014/main" id="{2AC511A1-9BBD-42DE-92FB-2AF44F8E97A9}"/>
              </a:ext>
            </a:extLst>
          </p:cNvPr>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67777821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a:xfrm>
            <a:off x="1097280" y="286603"/>
            <a:ext cx="10058400" cy="1450757"/>
          </a:xfrm>
        </p:spPr>
        <p:txBody>
          <a:bodyPr/>
          <a:lstStyle/>
          <a:p>
            <a:r>
              <a:rPr lang="en-US"/>
              <a:t>Click to edit Master title style</a:t>
            </a:r>
            <a:endParaRPr lang="en-US" dirty="0"/>
          </a:p>
        </p:txBody>
      </p:sp>
      <p:sp>
        <p:nvSpPr>
          <p:cNvPr id="3" name="Text Placeholder 2"/>
          <p:cNvSpPr>
            <a:spLocks noGrp="1"/>
          </p:cNvSpPr>
          <p:nvPr>
            <p:ph type="body" idx="1"/>
          </p:nvPr>
        </p:nvSpPr>
        <p:spPr>
          <a:xfrm>
            <a:off x="1097280" y="2057400"/>
            <a:ext cx="4639736" cy="736282"/>
          </a:xfrm>
        </p:spPr>
        <p:txBody>
          <a:bodyPr lIns="91440" rIns="91440" anchor="ctr">
            <a:normAutofit/>
          </a:bodyPr>
          <a:lstStyle>
            <a:lvl1pPr marL="0" indent="0">
              <a:buNone/>
              <a:defRPr sz="20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097280" y="2958274"/>
            <a:ext cx="4639736" cy="291082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515944" y="2057400"/>
            <a:ext cx="4639736" cy="736282"/>
          </a:xfrm>
        </p:spPr>
        <p:txBody>
          <a:bodyPr lIns="91440" rIns="91440" anchor="ctr">
            <a:normAutofit/>
          </a:bodyPr>
          <a:lstStyle>
            <a:lvl1pPr marL="0" indent="0">
              <a:buNone/>
              <a:defRPr sz="20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515944" y="2958273"/>
            <a:ext cx="4639736" cy="291082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 name="Date Placeholder 1">
            <a:extLst>
              <a:ext uri="{FF2B5EF4-FFF2-40B4-BE49-F238E27FC236}">
                <a16:creationId xmlns:a16="http://schemas.microsoft.com/office/drawing/2014/main" id="{8AF8A515-AA94-45D1-9223-5C2272618D85}"/>
              </a:ext>
            </a:extLst>
          </p:cNvPr>
          <p:cNvSpPr>
            <a:spLocks noGrp="1"/>
          </p:cNvSpPr>
          <p:nvPr>
            <p:ph type="dt" sz="half" idx="10"/>
          </p:nvPr>
        </p:nvSpPr>
        <p:spPr/>
        <p:txBody>
          <a:bodyPr/>
          <a:lstStyle/>
          <a:p>
            <a:fld id="{D9DF0F1C-5577-4ACB-BB62-DF8F3C494C7E}" type="datetime1">
              <a:rPr lang="en-US" smtClean="0"/>
              <a:t>8/17/2020</a:t>
            </a:fld>
            <a:endParaRPr lang="en-US" dirty="0"/>
          </a:p>
        </p:txBody>
      </p:sp>
      <p:sp>
        <p:nvSpPr>
          <p:cNvPr id="11" name="Footer Placeholder 10">
            <a:extLst>
              <a:ext uri="{FF2B5EF4-FFF2-40B4-BE49-F238E27FC236}">
                <a16:creationId xmlns:a16="http://schemas.microsoft.com/office/drawing/2014/main" id="{D052F5BC-98E0-4D60-AD67-9547738B7DD4}"/>
              </a:ext>
            </a:extLst>
          </p:cNvPr>
          <p:cNvSpPr>
            <a:spLocks noGrp="1"/>
          </p:cNvSpPr>
          <p:nvPr>
            <p:ph type="ftr" sz="quarter" idx="11"/>
          </p:nvPr>
        </p:nvSpPr>
        <p:spPr/>
        <p:txBody>
          <a:bodyPr/>
          <a:lstStyle/>
          <a:p>
            <a:endParaRPr lang="en-US" dirty="0"/>
          </a:p>
        </p:txBody>
      </p:sp>
      <p:sp>
        <p:nvSpPr>
          <p:cNvPr id="12" name="Slide Number Placeholder 11">
            <a:extLst>
              <a:ext uri="{FF2B5EF4-FFF2-40B4-BE49-F238E27FC236}">
                <a16:creationId xmlns:a16="http://schemas.microsoft.com/office/drawing/2014/main" id="{A38552DC-952E-41EA-AAAF-C2187523C0B0}"/>
              </a:ext>
            </a:extLst>
          </p:cNvPr>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409773351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6" name="Date Placeholder 5">
            <a:extLst>
              <a:ext uri="{FF2B5EF4-FFF2-40B4-BE49-F238E27FC236}">
                <a16:creationId xmlns:a16="http://schemas.microsoft.com/office/drawing/2014/main" id="{7392073F-158F-44A3-8913-917AFFC1BC20}"/>
              </a:ext>
            </a:extLst>
          </p:cNvPr>
          <p:cNvSpPr>
            <a:spLocks noGrp="1"/>
          </p:cNvSpPr>
          <p:nvPr>
            <p:ph type="dt" sz="half" idx="10"/>
          </p:nvPr>
        </p:nvSpPr>
        <p:spPr/>
        <p:txBody>
          <a:bodyPr/>
          <a:lstStyle/>
          <a:p>
            <a:fld id="{1775B394-D9F9-4F0C-B15D-605F45CB9E9F}" type="datetime1">
              <a:rPr lang="en-US" smtClean="0"/>
              <a:t>8/17/2020</a:t>
            </a:fld>
            <a:endParaRPr lang="en-US" dirty="0"/>
          </a:p>
        </p:txBody>
      </p:sp>
      <p:sp>
        <p:nvSpPr>
          <p:cNvPr id="7" name="Footer Placeholder 6">
            <a:extLst>
              <a:ext uri="{FF2B5EF4-FFF2-40B4-BE49-F238E27FC236}">
                <a16:creationId xmlns:a16="http://schemas.microsoft.com/office/drawing/2014/main" id="{EED72207-24CA-42B7-A975-2F8E41CBA904}"/>
              </a:ext>
            </a:extLst>
          </p:cNvPr>
          <p:cNvSpPr>
            <a:spLocks noGrp="1"/>
          </p:cNvSpPr>
          <p:nvPr>
            <p:ph type="ftr" sz="quarter" idx="11"/>
          </p:nvPr>
        </p:nvSpPr>
        <p:spPr/>
        <p:txBody>
          <a:bodyPr/>
          <a:lstStyle/>
          <a:p>
            <a:endParaRPr lang="en-US" dirty="0"/>
          </a:p>
        </p:txBody>
      </p:sp>
      <p:sp>
        <p:nvSpPr>
          <p:cNvPr id="8" name="Slide Number Placeholder 7">
            <a:extLst>
              <a:ext uri="{FF2B5EF4-FFF2-40B4-BE49-F238E27FC236}">
                <a16:creationId xmlns:a16="http://schemas.microsoft.com/office/drawing/2014/main" id="{D01080F2-251A-4B88-9A62-16F46D724F83}"/>
              </a:ext>
            </a:extLst>
          </p:cNvPr>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290842533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A8E9C91B-7EAD-4562-AB0E-DFB9663AECE3}"/>
              </a:ext>
            </a:extLst>
          </p:cNvPr>
          <p:cNvSpPr/>
          <p:nvPr/>
        </p:nvSpPr>
        <p:spPr>
          <a:xfrm>
            <a:off x="3175" y="6400800"/>
            <a:ext cx="12188825" cy="45720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Date Placeholder 1">
            <a:extLst>
              <a:ext uri="{FF2B5EF4-FFF2-40B4-BE49-F238E27FC236}">
                <a16:creationId xmlns:a16="http://schemas.microsoft.com/office/drawing/2014/main" id="{94E9223F-721F-47BF-9FD5-0F8D12FF0DE1}"/>
              </a:ext>
            </a:extLst>
          </p:cNvPr>
          <p:cNvSpPr>
            <a:spLocks noGrp="1"/>
          </p:cNvSpPr>
          <p:nvPr>
            <p:ph type="dt" sz="half" idx="10"/>
          </p:nvPr>
        </p:nvSpPr>
        <p:spPr/>
        <p:txBody>
          <a:bodyPr/>
          <a:lstStyle/>
          <a:p>
            <a:fld id="{39667345-2558-425A-8533-9BFDBCE15005}" type="datetime1">
              <a:rPr lang="en-US" smtClean="0"/>
              <a:t>8/17/2020</a:t>
            </a:fld>
            <a:endParaRPr lang="en-US" dirty="0"/>
          </a:p>
        </p:txBody>
      </p:sp>
      <p:sp>
        <p:nvSpPr>
          <p:cNvPr id="3" name="Footer Placeholder 2">
            <a:extLst>
              <a:ext uri="{FF2B5EF4-FFF2-40B4-BE49-F238E27FC236}">
                <a16:creationId xmlns:a16="http://schemas.microsoft.com/office/drawing/2014/main" id="{05915714-6BBA-4593-8591-4E26F7D58D9F}"/>
              </a:ext>
            </a:extLst>
          </p:cNvPr>
          <p:cNvSpPr>
            <a:spLocks noGrp="1"/>
          </p:cNvSpPr>
          <p:nvPr>
            <p:ph type="ftr" sz="quarter" idx="11"/>
          </p:nvPr>
        </p:nvSpPr>
        <p:spPr/>
        <p:txBody>
          <a:bodyPr/>
          <a:lstStyle/>
          <a:p>
            <a:endParaRPr lang="en-US" dirty="0"/>
          </a:p>
        </p:txBody>
      </p:sp>
      <p:sp>
        <p:nvSpPr>
          <p:cNvPr id="4" name="Slide Number Placeholder 3">
            <a:extLst>
              <a:ext uri="{FF2B5EF4-FFF2-40B4-BE49-F238E27FC236}">
                <a16:creationId xmlns:a16="http://schemas.microsoft.com/office/drawing/2014/main" id="{BE06F857-D2E1-44DD-ABDD-EBB739645B67}"/>
              </a:ext>
            </a:extLst>
          </p:cNvPr>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400493686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16D90D66-BCB9-4229-A829-628874352AC0}"/>
              </a:ext>
            </a:extLst>
          </p:cNvPr>
          <p:cNvSpPr/>
          <p:nvPr/>
        </p:nvSpPr>
        <p:spPr>
          <a:xfrm>
            <a:off x="16" y="0"/>
            <a:ext cx="4654296" cy="685800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643466" y="786383"/>
            <a:ext cx="3517567" cy="2093975"/>
          </a:xfrm>
        </p:spPr>
        <p:txBody>
          <a:bodyPr anchor="b">
            <a:normAutofit/>
          </a:bodyPr>
          <a:lstStyle>
            <a:lvl1pPr>
              <a:lnSpc>
                <a:spcPct val="90000"/>
              </a:lnSpc>
              <a:defRPr sz="3600" b="0">
                <a:solidFill>
                  <a:srgbClr val="FFFFFF"/>
                </a:solidFill>
              </a:defRPr>
            </a:lvl1pPr>
          </a:lstStyle>
          <a:p>
            <a:r>
              <a:rPr lang="en-US"/>
              <a:t>Click to edit Master title style</a:t>
            </a:r>
            <a:endParaRPr lang="en-US" dirty="0"/>
          </a:p>
        </p:txBody>
      </p:sp>
      <p:sp>
        <p:nvSpPr>
          <p:cNvPr id="3" name="Content Placeholder 2"/>
          <p:cNvSpPr>
            <a:spLocks noGrp="1"/>
          </p:cNvSpPr>
          <p:nvPr>
            <p:ph idx="1"/>
          </p:nvPr>
        </p:nvSpPr>
        <p:spPr>
          <a:xfrm>
            <a:off x="5458984" y="812799"/>
            <a:ext cx="5928344" cy="529475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43465" y="3043050"/>
            <a:ext cx="3517567" cy="3064505"/>
          </a:xfrm>
        </p:spPr>
        <p:txBody>
          <a:bodyPr lIns="91440" rIns="91440">
            <a:normAutofit/>
          </a:bodyPr>
          <a:lstStyle>
            <a:lvl1pPr marL="0" indent="0">
              <a:buNone/>
              <a:defRPr sz="18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643464" y="6446520"/>
            <a:ext cx="3517568" cy="365125"/>
          </a:xfrm>
        </p:spPr>
        <p:txBody>
          <a:bodyPr/>
          <a:lstStyle>
            <a:lvl1pPr algn="l">
              <a:defRPr/>
            </a:lvl1pPr>
          </a:lstStyle>
          <a:p>
            <a:fld id="{92BEA474-078D-4E9B-9B14-09A87B19DC46}" type="datetime1">
              <a:rPr lang="en-US" smtClean="0"/>
              <a:t>8/17/2020</a:t>
            </a:fld>
            <a:endParaRPr lang="en-US" dirty="0"/>
          </a:p>
        </p:txBody>
      </p:sp>
      <p:sp>
        <p:nvSpPr>
          <p:cNvPr id="6" name="Footer Placeholder 5"/>
          <p:cNvSpPr>
            <a:spLocks noGrp="1"/>
          </p:cNvSpPr>
          <p:nvPr>
            <p:ph type="ftr" sz="quarter" idx="11"/>
          </p:nvPr>
        </p:nvSpPr>
        <p:spPr>
          <a:xfrm>
            <a:off x="5458983" y="6446520"/>
            <a:ext cx="5334019" cy="365125"/>
          </a:xfrm>
        </p:spPr>
        <p:txBody>
          <a:bodyPr/>
          <a:lstStyle>
            <a:lvl1pPr algn="l">
              <a:defRPr>
                <a:solidFill>
                  <a:schemeClr val="tx2"/>
                </a:solidFill>
              </a:defRPr>
            </a:lvl1pPr>
          </a:lstStyle>
          <a:p>
            <a:endParaRPr lang="en-US" dirty="0"/>
          </a:p>
        </p:txBody>
      </p:sp>
      <p:sp>
        <p:nvSpPr>
          <p:cNvPr id="7" name="Slide Number Placeholder 6"/>
          <p:cNvSpPr>
            <a:spLocks noGrp="1"/>
          </p:cNvSpPr>
          <p:nvPr>
            <p:ph type="sldNum" sz="quarter" idx="12"/>
          </p:nvPr>
        </p:nvSpPr>
        <p:spPr/>
        <p:txBody>
          <a:bodyPr/>
          <a:lstStyle>
            <a:lvl1pPr>
              <a:defRPr>
                <a:solidFill>
                  <a:schemeClr val="tx2"/>
                </a:solidFill>
              </a:defRPr>
            </a:lvl1pPr>
          </a:lstStyle>
          <a:p>
            <a:fld id="{3A98EE3D-8CD1-4C3F-BD1C-C98C9596463C}" type="slidenum">
              <a:rPr lang="en-US" smtClean="0"/>
              <a:pPr/>
              <a:t>‹#›</a:t>
            </a:fld>
            <a:endParaRPr lang="en-US" dirty="0"/>
          </a:p>
        </p:txBody>
      </p:sp>
    </p:spTree>
    <p:extLst>
      <p:ext uri="{BB962C8B-B14F-4D97-AF65-F5344CB8AC3E}">
        <p14:creationId xmlns:p14="http://schemas.microsoft.com/office/powerpoint/2010/main" val="169944912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DA134939-39C0-4522-A125-A13DFDA66490}"/>
              </a:ext>
            </a:extLst>
          </p:cNvPr>
          <p:cNvSpPr/>
          <p:nvPr/>
        </p:nvSpPr>
        <p:spPr>
          <a:xfrm>
            <a:off x="0" y="4578350"/>
            <a:ext cx="12188825" cy="227965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 name="Picture Placeholder 2"/>
          <p:cNvSpPr>
            <a:spLocks noGrp="1" noChangeAspect="1"/>
          </p:cNvSpPr>
          <p:nvPr>
            <p:ph type="pic" idx="1"/>
          </p:nvPr>
        </p:nvSpPr>
        <p:spPr>
          <a:xfrm>
            <a:off x="15" y="0"/>
            <a:ext cx="12191985" cy="4578350"/>
          </a:xfrm>
          <a:solidFill>
            <a:schemeClr val="bg1">
              <a:lumMod val="85000"/>
            </a:schemeClr>
          </a:solidFill>
        </p:spPr>
        <p:txBody>
          <a:bodyPr lIns="457200" tIns="457200"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2" name="Title 1"/>
          <p:cNvSpPr>
            <a:spLocks noGrp="1"/>
          </p:cNvSpPr>
          <p:nvPr>
            <p:ph type="title"/>
          </p:nvPr>
        </p:nvSpPr>
        <p:spPr>
          <a:xfrm>
            <a:off x="1097279" y="4799362"/>
            <a:ext cx="10113645" cy="743682"/>
          </a:xfrm>
        </p:spPr>
        <p:txBody>
          <a:bodyPr tIns="0" bIns="0" anchor="b">
            <a:noAutofit/>
          </a:bodyPr>
          <a:lstStyle>
            <a:lvl1pPr>
              <a:defRPr sz="3600" b="0">
                <a:solidFill>
                  <a:srgbClr val="FFFFFF"/>
                </a:solidFill>
              </a:defRPr>
            </a:lvl1pPr>
          </a:lstStyle>
          <a:p>
            <a:r>
              <a:rPr lang="en-US"/>
              <a:t>Click to edit Master title style</a:t>
            </a:r>
            <a:endParaRPr lang="en-US" dirty="0"/>
          </a:p>
        </p:txBody>
      </p:sp>
      <p:sp>
        <p:nvSpPr>
          <p:cNvPr id="4" name="Text Placeholder 3"/>
          <p:cNvSpPr>
            <a:spLocks noGrp="1"/>
          </p:cNvSpPr>
          <p:nvPr>
            <p:ph type="body" sz="half" idx="2"/>
          </p:nvPr>
        </p:nvSpPr>
        <p:spPr>
          <a:xfrm>
            <a:off x="1097279" y="5715000"/>
            <a:ext cx="10113264" cy="609600"/>
          </a:xfrm>
        </p:spPr>
        <p:txBody>
          <a:bodyPr lIns="91440" tIns="0" rIns="91440" bIns="0">
            <a:normAutofit/>
          </a:bodyPr>
          <a:lstStyle>
            <a:lvl1pPr marL="0" indent="0">
              <a:spcBef>
                <a:spcPts val="0"/>
              </a:spcBef>
              <a:spcAft>
                <a:spcPts val="600"/>
              </a:spcAft>
              <a:buNone/>
              <a:defRPr sz="18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lvl1pPr>
              <a:defRPr/>
            </a:lvl1pPr>
          </a:lstStyle>
          <a:p>
            <a:fld id="{4907D986-8816-4272-A432-0437A28A9828}" type="datetime1">
              <a:rPr lang="en-US" smtClean="0"/>
              <a:t>8/17/2020</a:t>
            </a:fld>
            <a:endParaRPr lang="en-US" dirty="0"/>
          </a:p>
        </p:txBody>
      </p:sp>
      <p:sp>
        <p:nvSpPr>
          <p:cNvPr id="6" name="Footer Placeholder 5"/>
          <p:cNvSpPr>
            <a:spLocks noGrp="1"/>
          </p:cNvSpPr>
          <p:nvPr>
            <p:ph type="ftr" sz="quarter" idx="11"/>
          </p:nvPr>
        </p:nvSpPr>
        <p:spPr>
          <a:xfrm>
            <a:off x="1097279" y="6446838"/>
            <a:ext cx="6818262" cy="365125"/>
          </a:xfrm>
        </p:spPr>
        <p:txBody>
          <a:bodyPr/>
          <a:lstStyle/>
          <a:p>
            <a:pPr algn="l"/>
            <a:endParaRPr lang="en-US" dirty="0"/>
          </a:p>
        </p:txBody>
      </p:sp>
      <p:sp>
        <p:nvSpPr>
          <p:cNvPr id="7" name="Slide Number Placeholder 6"/>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177112279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a:extLst>
              <a:ext uri="{FF2B5EF4-FFF2-40B4-BE49-F238E27FC236}">
                <a16:creationId xmlns:a16="http://schemas.microsoft.com/office/drawing/2014/main" id="{354D8B55-9EA8-4B81-8E84-9B93B0A27559}"/>
              </a:ext>
            </a:extLst>
          </p:cNvPr>
          <p:cNvSpPr>
            <a:spLocks noGrp="1"/>
          </p:cNvSpPr>
          <p:nvPr>
            <p:ph type="dt" sz="half" idx="10"/>
          </p:nvPr>
        </p:nvSpPr>
        <p:spPr/>
        <p:txBody>
          <a:bodyPr/>
          <a:lstStyle/>
          <a:p>
            <a:fld id="{4BE1D723-8F53-4F53-90B0-1982A396982E}" type="datetime1">
              <a:rPr lang="en-US" smtClean="0"/>
              <a:t>8/17/2020</a:t>
            </a:fld>
            <a:endParaRPr lang="en-US" dirty="0"/>
          </a:p>
        </p:txBody>
      </p:sp>
      <p:sp>
        <p:nvSpPr>
          <p:cNvPr id="8" name="Footer Placeholder 7">
            <a:extLst>
              <a:ext uri="{FF2B5EF4-FFF2-40B4-BE49-F238E27FC236}">
                <a16:creationId xmlns:a16="http://schemas.microsoft.com/office/drawing/2014/main" id="{062CA021-2578-47CB-822C-BDDFF7223B28}"/>
              </a:ext>
            </a:extLst>
          </p:cNvPr>
          <p:cNvSpPr>
            <a:spLocks noGrp="1"/>
          </p:cNvSpPr>
          <p:nvPr>
            <p:ph type="ftr" sz="quarter" idx="11"/>
          </p:nvPr>
        </p:nvSpPr>
        <p:spPr/>
        <p:txBody>
          <a:bodyPr/>
          <a:lstStyle/>
          <a:p>
            <a:endParaRPr lang="en-US" dirty="0"/>
          </a:p>
        </p:txBody>
      </p:sp>
      <p:sp>
        <p:nvSpPr>
          <p:cNvPr id="9" name="Slide Number Placeholder 8">
            <a:extLst>
              <a:ext uri="{FF2B5EF4-FFF2-40B4-BE49-F238E27FC236}">
                <a16:creationId xmlns:a16="http://schemas.microsoft.com/office/drawing/2014/main" id="{C4AAB51D-4141-4682-9375-DAFD5FB9DD10}"/>
              </a:ext>
            </a:extLst>
          </p:cNvPr>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383870592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Pr>
        <a:solidFill>
          <a:schemeClr val="bg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A585C21A-8B93-4657-B5DF-7EAEAD3BE127}"/>
              </a:ext>
            </a:extLst>
          </p:cNvPr>
          <p:cNvSpPr/>
          <p:nvPr/>
        </p:nvSpPr>
        <p:spPr>
          <a:xfrm>
            <a:off x="3175" y="6400800"/>
            <a:ext cx="12188825" cy="45720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758952"/>
            <a:ext cx="10058400" cy="3566160"/>
          </a:xfrm>
        </p:spPr>
        <p:txBody>
          <a:bodyPr anchor="b" anchorCtr="0">
            <a:normAutofit/>
          </a:bodyPr>
          <a:lstStyle>
            <a:lvl1pPr>
              <a:lnSpc>
                <a:spcPct val="90000"/>
              </a:lnSpc>
              <a:defRPr sz="8000" b="0">
                <a:solidFill>
                  <a:schemeClr val="tx1">
                    <a:lumMod val="85000"/>
                    <a:lumOff val="15000"/>
                  </a:schemeClr>
                </a:solidFill>
              </a:defRPr>
            </a:lvl1pPr>
          </a:lstStyle>
          <a:p>
            <a:r>
              <a:rPr lang="en-US"/>
              <a:t>Click to edit Master title style</a:t>
            </a:r>
            <a:endParaRPr lang="en-US" dirty="0"/>
          </a:p>
        </p:txBody>
      </p:sp>
      <p:sp>
        <p:nvSpPr>
          <p:cNvPr id="3" name="Text Placeholder 2"/>
          <p:cNvSpPr>
            <a:spLocks noGrp="1"/>
          </p:cNvSpPr>
          <p:nvPr>
            <p:ph type="body" idx="1"/>
          </p:nvPr>
        </p:nvSpPr>
        <p:spPr>
          <a:xfrm>
            <a:off x="1097280" y="4663440"/>
            <a:ext cx="10058400" cy="1143000"/>
          </a:xfrm>
        </p:spPr>
        <p:txBody>
          <a:bodyPr lIns="91440" rIns="91440" anchor="t" anchorCtr="0">
            <a:normAutofit/>
          </a:bodyPr>
          <a:lstStyle>
            <a:lvl1pPr marL="0" indent="0">
              <a:buNone/>
              <a:defRPr sz="2400" cap="all" spc="200" baseline="0">
                <a:solidFill>
                  <a:schemeClr val="tx1"/>
                </a:solidFill>
                <a:latin typeface="+mn-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cxnSp>
        <p:nvCxnSpPr>
          <p:cNvPr id="9" name="Straight Connector 8">
            <a:extLst>
              <a:ext uri="{FF2B5EF4-FFF2-40B4-BE49-F238E27FC236}">
                <a16:creationId xmlns:a16="http://schemas.microsoft.com/office/drawing/2014/main" id="{459DE2C1-4C52-40A3-8959-27B2C1BEBFF6}"/>
              </a:ext>
            </a:extLst>
          </p:cNvPr>
          <p:cNvCxnSpPr/>
          <p:nvPr/>
        </p:nvCxnSpPr>
        <p:spPr>
          <a:xfrm>
            <a:off x="1207658" y="4485132"/>
            <a:ext cx="9875520" cy="0"/>
          </a:xfrm>
          <a:prstGeom prst="line">
            <a:avLst/>
          </a:prstGeom>
          <a:ln w="127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7" name="Date Placeholder 6">
            <a:extLst>
              <a:ext uri="{FF2B5EF4-FFF2-40B4-BE49-F238E27FC236}">
                <a16:creationId xmlns:a16="http://schemas.microsoft.com/office/drawing/2014/main" id="{AAF2E137-EC28-48F8-9198-1F02539029B6}"/>
              </a:ext>
            </a:extLst>
          </p:cNvPr>
          <p:cNvSpPr>
            <a:spLocks noGrp="1"/>
          </p:cNvSpPr>
          <p:nvPr>
            <p:ph type="dt" sz="half" idx="10"/>
          </p:nvPr>
        </p:nvSpPr>
        <p:spPr/>
        <p:txBody>
          <a:bodyPr/>
          <a:lstStyle/>
          <a:p>
            <a:fld id="{97669AF7-7BEB-44E4-9852-375E34362B5B}" type="datetime1">
              <a:rPr lang="en-US" smtClean="0"/>
              <a:t>8/17/2020</a:t>
            </a:fld>
            <a:endParaRPr lang="en-US" dirty="0"/>
          </a:p>
        </p:txBody>
      </p:sp>
      <p:sp>
        <p:nvSpPr>
          <p:cNvPr id="8" name="Footer Placeholder 7">
            <a:extLst>
              <a:ext uri="{FF2B5EF4-FFF2-40B4-BE49-F238E27FC236}">
                <a16:creationId xmlns:a16="http://schemas.microsoft.com/office/drawing/2014/main" id="{189422CD-6F62-4DD6-89EF-07A60B42D219}"/>
              </a:ext>
            </a:extLst>
          </p:cNvPr>
          <p:cNvSpPr>
            <a:spLocks noGrp="1"/>
          </p:cNvSpPr>
          <p:nvPr>
            <p:ph type="ftr" sz="quarter" idx="11"/>
          </p:nvPr>
        </p:nvSpPr>
        <p:spPr/>
        <p:txBody>
          <a:bodyPr/>
          <a:lstStyle/>
          <a:p>
            <a:endParaRPr lang="en-US" dirty="0"/>
          </a:p>
        </p:txBody>
      </p:sp>
      <p:sp>
        <p:nvSpPr>
          <p:cNvPr id="11" name="Slide Number Placeholder 10">
            <a:extLst>
              <a:ext uri="{FF2B5EF4-FFF2-40B4-BE49-F238E27FC236}">
                <a16:creationId xmlns:a16="http://schemas.microsoft.com/office/drawing/2014/main" id="{69C6AFF8-42B4-4D05-969B-9F5FB3355555}"/>
              </a:ext>
            </a:extLst>
          </p:cNvPr>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142042770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a:xfrm>
            <a:off x="1097280" y="286603"/>
            <a:ext cx="10058400" cy="1450757"/>
          </a:xfrm>
        </p:spPr>
        <p:txBody>
          <a:bodyPr/>
          <a:lstStyle/>
          <a:p>
            <a:r>
              <a:rPr lang="en-US"/>
              <a:t>Click to edit Master title style</a:t>
            </a:r>
            <a:endParaRPr lang="en-US" dirty="0"/>
          </a:p>
        </p:txBody>
      </p:sp>
      <p:sp>
        <p:nvSpPr>
          <p:cNvPr id="3" name="Content Placeholder 2"/>
          <p:cNvSpPr>
            <a:spLocks noGrp="1"/>
          </p:cNvSpPr>
          <p:nvPr>
            <p:ph sz="half" idx="1"/>
          </p:nvPr>
        </p:nvSpPr>
        <p:spPr>
          <a:xfrm>
            <a:off x="1097280" y="2120900"/>
            <a:ext cx="4639736" cy="374819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515944" y="2120900"/>
            <a:ext cx="4639736" cy="374819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 name="Date Placeholder 1">
            <a:extLst>
              <a:ext uri="{FF2B5EF4-FFF2-40B4-BE49-F238E27FC236}">
                <a16:creationId xmlns:a16="http://schemas.microsoft.com/office/drawing/2014/main" id="{5782D47D-B0DC-4C40-BCC6-BBBA32584A38}"/>
              </a:ext>
            </a:extLst>
          </p:cNvPr>
          <p:cNvSpPr>
            <a:spLocks noGrp="1"/>
          </p:cNvSpPr>
          <p:nvPr>
            <p:ph type="dt" sz="half" idx="10"/>
          </p:nvPr>
        </p:nvSpPr>
        <p:spPr/>
        <p:txBody>
          <a:bodyPr/>
          <a:lstStyle/>
          <a:p>
            <a:fld id="{BAAAC38D-0552-4C82-B593-E6124DFADBE2}" type="datetime1">
              <a:rPr lang="en-US" smtClean="0"/>
              <a:t>8/17/2020</a:t>
            </a:fld>
            <a:endParaRPr lang="en-US" dirty="0"/>
          </a:p>
        </p:txBody>
      </p:sp>
      <p:sp>
        <p:nvSpPr>
          <p:cNvPr id="9" name="Footer Placeholder 8">
            <a:extLst>
              <a:ext uri="{FF2B5EF4-FFF2-40B4-BE49-F238E27FC236}">
                <a16:creationId xmlns:a16="http://schemas.microsoft.com/office/drawing/2014/main" id="{4690D34E-7EBD-44B2-83CA-4C126A18D7EF}"/>
              </a:ext>
            </a:extLst>
          </p:cNvPr>
          <p:cNvSpPr>
            <a:spLocks noGrp="1"/>
          </p:cNvSpPr>
          <p:nvPr>
            <p:ph type="ftr" sz="quarter" idx="11"/>
          </p:nvPr>
        </p:nvSpPr>
        <p:spPr/>
        <p:txBody>
          <a:bodyPr/>
          <a:lstStyle/>
          <a:p>
            <a:endParaRPr lang="en-US" dirty="0"/>
          </a:p>
        </p:txBody>
      </p:sp>
      <p:sp>
        <p:nvSpPr>
          <p:cNvPr id="10" name="Slide Number Placeholder 9">
            <a:extLst>
              <a:ext uri="{FF2B5EF4-FFF2-40B4-BE49-F238E27FC236}">
                <a16:creationId xmlns:a16="http://schemas.microsoft.com/office/drawing/2014/main" id="{2AC511A1-9BBD-42DE-92FB-2AF44F8E97A9}"/>
              </a:ext>
            </a:extLst>
          </p:cNvPr>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102490589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a:xfrm>
            <a:off x="1097280" y="286603"/>
            <a:ext cx="10058400" cy="1450757"/>
          </a:xfrm>
        </p:spPr>
        <p:txBody>
          <a:bodyPr/>
          <a:lstStyle/>
          <a:p>
            <a:r>
              <a:rPr lang="en-US"/>
              <a:t>Click to edit Master title style</a:t>
            </a:r>
            <a:endParaRPr lang="en-US" dirty="0"/>
          </a:p>
        </p:txBody>
      </p:sp>
      <p:sp>
        <p:nvSpPr>
          <p:cNvPr id="3" name="Text Placeholder 2"/>
          <p:cNvSpPr>
            <a:spLocks noGrp="1"/>
          </p:cNvSpPr>
          <p:nvPr>
            <p:ph type="body" idx="1"/>
          </p:nvPr>
        </p:nvSpPr>
        <p:spPr>
          <a:xfrm>
            <a:off x="1097280" y="2057400"/>
            <a:ext cx="4639736" cy="736282"/>
          </a:xfrm>
        </p:spPr>
        <p:txBody>
          <a:bodyPr lIns="91440" rIns="91440" anchor="ctr">
            <a:normAutofit/>
          </a:bodyPr>
          <a:lstStyle>
            <a:lvl1pPr marL="0" indent="0">
              <a:buNone/>
              <a:defRPr sz="20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097280" y="2958274"/>
            <a:ext cx="4639736" cy="291082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515944" y="2057400"/>
            <a:ext cx="4639736" cy="736282"/>
          </a:xfrm>
        </p:spPr>
        <p:txBody>
          <a:bodyPr lIns="91440" rIns="91440" anchor="ctr">
            <a:normAutofit/>
          </a:bodyPr>
          <a:lstStyle>
            <a:lvl1pPr marL="0" indent="0">
              <a:buNone/>
              <a:defRPr sz="20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515944" y="2958273"/>
            <a:ext cx="4639736" cy="291082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 name="Date Placeholder 1">
            <a:extLst>
              <a:ext uri="{FF2B5EF4-FFF2-40B4-BE49-F238E27FC236}">
                <a16:creationId xmlns:a16="http://schemas.microsoft.com/office/drawing/2014/main" id="{8AF8A515-AA94-45D1-9223-5C2272618D85}"/>
              </a:ext>
            </a:extLst>
          </p:cNvPr>
          <p:cNvSpPr>
            <a:spLocks noGrp="1"/>
          </p:cNvSpPr>
          <p:nvPr>
            <p:ph type="dt" sz="half" idx="10"/>
          </p:nvPr>
        </p:nvSpPr>
        <p:spPr/>
        <p:txBody>
          <a:bodyPr/>
          <a:lstStyle/>
          <a:p>
            <a:fld id="{D9DF0F1C-5577-4ACB-BB62-DF8F3C494C7E}" type="datetime1">
              <a:rPr lang="en-US" smtClean="0"/>
              <a:t>8/17/2020</a:t>
            </a:fld>
            <a:endParaRPr lang="en-US" dirty="0"/>
          </a:p>
        </p:txBody>
      </p:sp>
      <p:sp>
        <p:nvSpPr>
          <p:cNvPr id="11" name="Footer Placeholder 10">
            <a:extLst>
              <a:ext uri="{FF2B5EF4-FFF2-40B4-BE49-F238E27FC236}">
                <a16:creationId xmlns:a16="http://schemas.microsoft.com/office/drawing/2014/main" id="{D052F5BC-98E0-4D60-AD67-9547738B7DD4}"/>
              </a:ext>
            </a:extLst>
          </p:cNvPr>
          <p:cNvSpPr>
            <a:spLocks noGrp="1"/>
          </p:cNvSpPr>
          <p:nvPr>
            <p:ph type="ftr" sz="quarter" idx="11"/>
          </p:nvPr>
        </p:nvSpPr>
        <p:spPr/>
        <p:txBody>
          <a:bodyPr/>
          <a:lstStyle/>
          <a:p>
            <a:endParaRPr lang="en-US" dirty="0"/>
          </a:p>
        </p:txBody>
      </p:sp>
      <p:sp>
        <p:nvSpPr>
          <p:cNvPr id="12" name="Slide Number Placeholder 11">
            <a:extLst>
              <a:ext uri="{FF2B5EF4-FFF2-40B4-BE49-F238E27FC236}">
                <a16:creationId xmlns:a16="http://schemas.microsoft.com/office/drawing/2014/main" id="{A38552DC-952E-41EA-AAAF-C2187523C0B0}"/>
              </a:ext>
            </a:extLst>
          </p:cNvPr>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2242358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6" name="Date Placeholder 5">
            <a:extLst>
              <a:ext uri="{FF2B5EF4-FFF2-40B4-BE49-F238E27FC236}">
                <a16:creationId xmlns:a16="http://schemas.microsoft.com/office/drawing/2014/main" id="{7392073F-158F-44A3-8913-917AFFC1BC20}"/>
              </a:ext>
            </a:extLst>
          </p:cNvPr>
          <p:cNvSpPr>
            <a:spLocks noGrp="1"/>
          </p:cNvSpPr>
          <p:nvPr>
            <p:ph type="dt" sz="half" idx="10"/>
          </p:nvPr>
        </p:nvSpPr>
        <p:spPr/>
        <p:txBody>
          <a:bodyPr/>
          <a:lstStyle/>
          <a:p>
            <a:fld id="{1775B394-D9F9-4F0C-B15D-605F45CB9E9F}" type="datetime1">
              <a:rPr lang="en-US" smtClean="0"/>
              <a:t>8/17/2020</a:t>
            </a:fld>
            <a:endParaRPr lang="en-US" dirty="0"/>
          </a:p>
        </p:txBody>
      </p:sp>
      <p:sp>
        <p:nvSpPr>
          <p:cNvPr id="7" name="Footer Placeholder 6">
            <a:extLst>
              <a:ext uri="{FF2B5EF4-FFF2-40B4-BE49-F238E27FC236}">
                <a16:creationId xmlns:a16="http://schemas.microsoft.com/office/drawing/2014/main" id="{EED72207-24CA-42B7-A975-2F8E41CBA904}"/>
              </a:ext>
            </a:extLst>
          </p:cNvPr>
          <p:cNvSpPr>
            <a:spLocks noGrp="1"/>
          </p:cNvSpPr>
          <p:nvPr>
            <p:ph type="ftr" sz="quarter" idx="11"/>
          </p:nvPr>
        </p:nvSpPr>
        <p:spPr/>
        <p:txBody>
          <a:bodyPr/>
          <a:lstStyle/>
          <a:p>
            <a:endParaRPr lang="en-US" dirty="0"/>
          </a:p>
        </p:txBody>
      </p:sp>
      <p:sp>
        <p:nvSpPr>
          <p:cNvPr id="8" name="Slide Number Placeholder 7">
            <a:extLst>
              <a:ext uri="{FF2B5EF4-FFF2-40B4-BE49-F238E27FC236}">
                <a16:creationId xmlns:a16="http://schemas.microsoft.com/office/drawing/2014/main" id="{D01080F2-251A-4B88-9A62-16F46D724F83}"/>
              </a:ext>
            </a:extLst>
          </p:cNvPr>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349482034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A8E9C91B-7EAD-4562-AB0E-DFB9663AECE3}"/>
              </a:ext>
            </a:extLst>
          </p:cNvPr>
          <p:cNvSpPr/>
          <p:nvPr/>
        </p:nvSpPr>
        <p:spPr>
          <a:xfrm>
            <a:off x="3175" y="6400800"/>
            <a:ext cx="12188825" cy="45720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Date Placeholder 1">
            <a:extLst>
              <a:ext uri="{FF2B5EF4-FFF2-40B4-BE49-F238E27FC236}">
                <a16:creationId xmlns:a16="http://schemas.microsoft.com/office/drawing/2014/main" id="{94E9223F-721F-47BF-9FD5-0F8D12FF0DE1}"/>
              </a:ext>
            </a:extLst>
          </p:cNvPr>
          <p:cNvSpPr>
            <a:spLocks noGrp="1"/>
          </p:cNvSpPr>
          <p:nvPr>
            <p:ph type="dt" sz="half" idx="10"/>
          </p:nvPr>
        </p:nvSpPr>
        <p:spPr/>
        <p:txBody>
          <a:bodyPr/>
          <a:lstStyle/>
          <a:p>
            <a:fld id="{39667345-2558-425A-8533-9BFDBCE15005}" type="datetime1">
              <a:rPr lang="en-US" smtClean="0"/>
              <a:t>8/17/2020</a:t>
            </a:fld>
            <a:endParaRPr lang="en-US" dirty="0"/>
          </a:p>
        </p:txBody>
      </p:sp>
      <p:sp>
        <p:nvSpPr>
          <p:cNvPr id="3" name="Footer Placeholder 2">
            <a:extLst>
              <a:ext uri="{FF2B5EF4-FFF2-40B4-BE49-F238E27FC236}">
                <a16:creationId xmlns:a16="http://schemas.microsoft.com/office/drawing/2014/main" id="{05915714-6BBA-4593-8591-4E26F7D58D9F}"/>
              </a:ext>
            </a:extLst>
          </p:cNvPr>
          <p:cNvSpPr>
            <a:spLocks noGrp="1"/>
          </p:cNvSpPr>
          <p:nvPr>
            <p:ph type="ftr" sz="quarter" idx="11"/>
          </p:nvPr>
        </p:nvSpPr>
        <p:spPr/>
        <p:txBody>
          <a:bodyPr/>
          <a:lstStyle/>
          <a:p>
            <a:endParaRPr lang="en-US" dirty="0"/>
          </a:p>
        </p:txBody>
      </p:sp>
      <p:sp>
        <p:nvSpPr>
          <p:cNvPr id="4" name="Slide Number Placeholder 3">
            <a:extLst>
              <a:ext uri="{FF2B5EF4-FFF2-40B4-BE49-F238E27FC236}">
                <a16:creationId xmlns:a16="http://schemas.microsoft.com/office/drawing/2014/main" id="{BE06F857-D2E1-44DD-ABDD-EBB739645B67}"/>
              </a:ext>
            </a:extLst>
          </p:cNvPr>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46209782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16D90D66-BCB9-4229-A829-628874352AC0}"/>
              </a:ext>
            </a:extLst>
          </p:cNvPr>
          <p:cNvSpPr/>
          <p:nvPr/>
        </p:nvSpPr>
        <p:spPr>
          <a:xfrm>
            <a:off x="16" y="0"/>
            <a:ext cx="4654296" cy="685800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643466" y="786383"/>
            <a:ext cx="3517567" cy="2093975"/>
          </a:xfrm>
        </p:spPr>
        <p:txBody>
          <a:bodyPr anchor="b">
            <a:normAutofit/>
          </a:bodyPr>
          <a:lstStyle>
            <a:lvl1pPr>
              <a:lnSpc>
                <a:spcPct val="90000"/>
              </a:lnSpc>
              <a:defRPr sz="3600" b="0">
                <a:solidFill>
                  <a:srgbClr val="FFFFFF"/>
                </a:solidFill>
              </a:defRPr>
            </a:lvl1pPr>
          </a:lstStyle>
          <a:p>
            <a:r>
              <a:rPr lang="en-US"/>
              <a:t>Click to edit Master title style</a:t>
            </a:r>
            <a:endParaRPr lang="en-US" dirty="0"/>
          </a:p>
        </p:txBody>
      </p:sp>
      <p:sp>
        <p:nvSpPr>
          <p:cNvPr id="3" name="Content Placeholder 2"/>
          <p:cNvSpPr>
            <a:spLocks noGrp="1"/>
          </p:cNvSpPr>
          <p:nvPr>
            <p:ph idx="1"/>
          </p:nvPr>
        </p:nvSpPr>
        <p:spPr>
          <a:xfrm>
            <a:off x="5458984" y="812799"/>
            <a:ext cx="5928344" cy="529475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43465" y="3043050"/>
            <a:ext cx="3517567" cy="3064505"/>
          </a:xfrm>
        </p:spPr>
        <p:txBody>
          <a:bodyPr lIns="91440" rIns="91440">
            <a:normAutofit/>
          </a:bodyPr>
          <a:lstStyle>
            <a:lvl1pPr marL="0" indent="0">
              <a:buNone/>
              <a:defRPr sz="18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643464" y="6446520"/>
            <a:ext cx="3517568" cy="365125"/>
          </a:xfrm>
        </p:spPr>
        <p:txBody>
          <a:bodyPr/>
          <a:lstStyle>
            <a:lvl1pPr algn="l">
              <a:defRPr/>
            </a:lvl1pPr>
          </a:lstStyle>
          <a:p>
            <a:fld id="{92BEA474-078D-4E9B-9B14-09A87B19DC46}" type="datetime1">
              <a:rPr lang="en-US" smtClean="0"/>
              <a:t>8/17/2020</a:t>
            </a:fld>
            <a:endParaRPr lang="en-US" dirty="0"/>
          </a:p>
        </p:txBody>
      </p:sp>
      <p:sp>
        <p:nvSpPr>
          <p:cNvPr id="6" name="Footer Placeholder 5"/>
          <p:cNvSpPr>
            <a:spLocks noGrp="1"/>
          </p:cNvSpPr>
          <p:nvPr>
            <p:ph type="ftr" sz="quarter" idx="11"/>
          </p:nvPr>
        </p:nvSpPr>
        <p:spPr>
          <a:xfrm>
            <a:off x="5458983" y="6446520"/>
            <a:ext cx="5334019" cy="365125"/>
          </a:xfrm>
        </p:spPr>
        <p:txBody>
          <a:bodyPr/>
          <a:lstStyle>
            <a:lvl1pPr algn="l">
              <a:defRPr>
                <a:solidFill>
                  <a:schemeClr val="tx2"/>
                </a:solidFill>
              </a:defRPr>
            </a:lvl1pPr>
          </a:lstStyle>
          <a:p>
            <a:endParaRPr lang="en-US" dirty="0"/>
          </a:p>
        </p:txBody>
      </p:sp>
      <p:sp>
        <p:nvSpPr>
          <p:cNvPr id="7" name="Slide Number Placeholder 6"/>
          <p:cNvSpPr>
            <a:spLocks noGrp="1"/>
          </p:cNvSpPr>
          <p:nvPr>
            <p:ph type="sldNum" sz="quarter" idx="12"/>
          </p:nvPr>
        </p:nvSpPr>
        <p:spPr/>
        <p:txBody>
          <a:bodyPr/>
          <a:lstStyle>
            <a:lvl1pPr>
              <a:defRPr>
                <a:solidFill>
                  <a:schemeClr val="tx2"/>
                </a:solidFill>
              </a:defRPr>
            </a:lvl1pPr>
          </a:lstStyle>
          <a:p>
            <a:fld id="{3A98EE3D-8CD1-4C3F-BD1C-C98C9596463C}" type="slidenum">
              <a:rPr lang="en-US" smtClean="0"/>
              <a:pPr/>
              <a:t>‹#›</a:t>
            </a:fld>
            <a:endParaRPr lang="en-US" dirty="0"/>
          </a:p>
        </p:txBody>
      </p:sp>
    </p:spTree>
    <p:extLst>
      <p:ext uri="{BB962C8B-B14F-4D97-AF65-F5344CB8AC3E}">
        <p14:creationId xmlns:p14="http://schemas.microsoft.com/office/powerpoint/2010/main" val="395161539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DA134939-39C0-4522-A125-A13DFDA66490}"/>
              </a:ext>
            </a:extLst>
          </p:cNvPr>
          <p:cNvSpPr/>
          <p:nvPr/>
        </p:nvSpPr>
        <p:spPr>
          <a:xfrm>
            <a:off x="0" y="4578350"/>
            <a:ext cx="12188825" cy="227965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 name="Picture Placeholder 2"/>
          <p:cNvSpPr>
            <a:spLocks noGrp="1" noChangeAspect="1"/>
          </p:cNvSpPr>
          <p:nvPr>
            <p:ph type="pic" idx="1"/>
          </p:nvPr>
        </p:nvSpPr>
        <p:spPr>
          <a:xfrm>
            <a:off x="15" y="0"/>
            <a:ext cx="12191985" cy="4578350"/>
          </a:xfrm>
          <a:solidFill>
            <a:schemeClr val="bg1">
              <a:lumMod val="85000"/>
            </a:schemeClr>
          </a:solidFill>
        </p:spPr>
        <p:txBody>
          <a:bodyPr lIns="457200" tIns="457200"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2" name="Title 1"/>
          <p:cNvSpPr>
            <a:spLocks noGrp="1"/>
          </p:cNvSpPr>
          <p:nvPr>
            <p:ph type="title"/>
          </p:nvPr>
        </p:nvSpPr>
        <p:spPr>
          <a:xfrm>
            <a:off x="1097279" y="4799362"/>
            <a:ext cx="10113645" cy="743682"/>
          </a:xfrm>
        </p:spPr>
        <p:txBody>
          <a:bodyPr tIns="0" bIns="0" anchor="b">
            <a:noAutofit/>
          </a:bodyPr>
          <a:lstStyle>
            <a:lvl1pPr>
              <a:defRPr sz="3600" b="0">
                <a:solidFill>
                  <a:srgbClr val="FFFFFF"/>
                </a:solidFill>
              </a:defRPr>
            </a:lvl1pPr>
          </a:lstStyle>
          <a:p>
            <a:r>
              <a:rPr lang="en-US"/>
              <a:t>Click to edit Master title style</a:t>
            </a:r>
            <a:endParaRPr lang="en-US" dirty="0"/>
          </a:p>
        </p:txBody>
      </p:sp>
      <p:sp>
        <p:nvSpPr>
          <p:cNvPr id="4" name="Text Placeholder 3"/>
          <p:cNvSpPr>
            <a:spLocks noGrp="1"/>
          </p:cNvSpPr>
          <p:nvPr>
            <p:ph type="body" sz="half" idx="2"/>
          </p:nvPr>
        </p:nvSpPr>
        <p:spPr>
          <a:xfrm>
            <a:off x="1097279" y="5715000"/>
            <a:ext cx="10113264" cy="609600"/>
          </a:xfrm>
        </p:spPr>
        <p:txBody>
          <a:bodyPr lIns="91440" tIns="0" rIns="91440" bIns="0">
            <a:normAutofit/>
          </a:bodyPr>
          <a:lstStyle>
            <a:lvl1pPr marL="0" indent="0">
              <a:spcBef>
                <a:spcPts val="0"/>
              </a:spcBef>
              <a:spcAft>
                <a:spcPts val="600"/>
              </a:spcAft>
              <a:buNone/>
              <a:defRPr sz="18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lvl1pPr>
              <a:defRPr/>
            </a:lvl1pPr>
          </a:lstStyle>
          <a:p>
            <a:fld id="{4907D986-8816-4272-A432-0437A28A9828}" type="datetime1">
              <a:rPr lang="en-US" smtClean="0"/>
              <a:t>8/17/2020</a:t>
            </a:fld>
            <a:endParaRPr lang="en-US" dirty="0"/>
          </a:p>
        </p:txBody>
      </p:sp>
      <p:sp>
        <p:nvSpPr>
          <p:cNvPr id="6" name="Footer Placeholder 5"/>
          <p:cNvSpPr>
            <a:spLocks noGrp="1"/>
          </p:cNvSpPr>
          <p:nvPr>
            <p:ph type="ftr" sz="quarter" idx="11"/>
          </p:nvPr>
        </p:nvSpPr>
        <p:spPr>
          <a:xfrm>
            <a:off x="1097279" y="6446838"/>
            <a:ext cx="6818262" cy="365125"/>
          </a:xfrm>
        </p:spPr>
        <p:txBody>
          <a:bodyPr/>
          <a:lstStyle/>
          <a:p>
            <a:pPr algn="l"/>
            <a:endParaRPr lang="en-US" dirty="0"/>
          </a:p>
        </p:txBody>
      </p:sp>
      <p:sp>
        <p:nvSpPr>
          <p:cNvPr id="7" name="Slide Number Placeholder 6"/>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306089423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7.xml"/><Relationship Id="rId3" Type="http://schemas.openxmlformats.org/officeDocument/2006/relationships/slideLayout" Target="../slideLayouts/slideLayout12.xml"/><Relationship Id="rId7" Type="http://schemas.openxmlformats.org/officeDocument/2006/relationships/slideLayout" Target="../slideLayouts/slideLayout16.xml"/><Relationship Id="rId2" Type="http://schemas.openxmlformats.org/officeDocument/2006/relationships/slideLayout" Target="../slideLayouts/slideLayout11.xml"/><Relationship Id="rId1" Type="http://schemas.openxmlformats.org/officeDocument/2006/relationships/slideLayout" Target="../slideLayouts/slideLayout10.xml"/><Relationship Id="rId6" Type="http://schemas.openxmlformats.org/officeDocument/2006/relationships/slideLayout" Target="../slideLayouts/slideLayout15.xml"/><Relationship Id="rId5" Type="http://schemas.openxmlformats.org/officeDocument/2006/relationships/slideLayout" Target="../slideLayouts/slideLayout14.xml"/><Relationship Id="rId10" Type="http://schemas.openxmlformats.org/officeDocument/2006/relationships/theme" Target="../theme/theme2.xml"/><Relationship Id="rId4" Type="http://schemas.openxmlformats.org/officeDocument/2006/relationships/slideLayout" Target="../slideLayouts/slideLayout13.xml"/><Relationship Id="rId9" Type="http://schemas.openxmlformats.org/officeDocument/2006/relationships/slideLayout" Target="../slideLayouts/slideLayout1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416A0E3C-60E6-4F39-BC55-5F7C224E1F7C}"/>
              </a:ext>
            </a:extLst>
          </p:cNvPr>
          <p:cNvSpPr/>
          <p:nvPr/>
        </p:nvSpPr>
        <p:spPr>
          <a:xfrm>
            <a:off x="3175" y="6400800"/>
            <a:ext cx="12188825" cy="45720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a:p>
        </p:txBody>
      </p:sp>
      <p:sp>
        <p:nvSpPr>
          <p:cNvPr id="2" name="Title Placeholder 1"/>
          <p:cNvSpPr>
            <a:spLocks noGrp="1"/>
          </p:cNvSpPr>
          <p:nvPr>
            <p:ph type="title"/>
          </p:nvPr>
        </p:nvSpPr>
        <p:spPr>
          <a:xfrm>
            <a:off x="1097280" y="286603"/>
            <a:ext cx="10058400" cy="1450757"/>
          </a:xfrm>
          <a:prstGeom prst="rect">
            <a:avLst/>
          </a:prstGeom>
        </p:spPr>
        <p:txBody>
          <a:bodyPr vert="horz" lIns="91440" tIns="45720" rIns="91440" bIns="45720" rtlCol="0" anchor="b">
            <a:normAutofit/>
          </a:bodyPr>
          <a:lstStyle/>
          <a:p>
            <a:r>
              <a:rPr lang="en-US"/>
              <a:t>Click to edit Master title style</a:t>
            </a:r>
            <a:endParaRPr lang="en-US" dirty="0"/>
          </a:p>
        </p:txBody>
      </p:sp>
      <p:sp>
        <p:nvSpPr>
          <p:cNvPr id="3" name="Text Placeholder 2"/>
          <p:cNvSpPr>
            <a:spLocks noGrp="1"/>
          </p:cNvSpPr>
          <p:nvPr>
            <p:ph type="body" idx="1"/>
          </p:nvPr>
        </p:nvSpPr>
        <p:spPr>
          <a:xfrm>
            <a:off x="1097280" y="2108201"/>
            <a:ext cx="10058400" cy="3760891"/>
          </a:xfrm>
          <a:prstGeom prst="rect">
            <a:avLst/>
          </a:prstGeom>
        </p:spPr>
        <p:txBody>
          <a:bodyPr vert="horz" lIns="0" tIns="45720" rIns="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218426" y="6446838"/>
            <a:ext cx="2584850" cy="365125"/>
          </a:xfrm>
          <a:prstGeom prst="rect">
            <a:avLst/>
          </a:prstGeom>
        </p:spPr>
        <p:txBody>
          <a:bodyPr vert="horz" lIns="91440" tIns="45720" rIns="91440" bIns="45720" rtlCol="0" anchor="ctr"/>
          <a:lstStyle>
            <a:lvl1pPr algn="r">
              <a:defRPr sz="800">
                <a:solidFill>
                  <a:srgbClr val="FFFFFF"/>
                </a:solidFill>
              </a:defRPr>
            </a:lvl1pPr>
          </a:lstStyle>
          <a:p>
            <a:fld id="{62D6E202-B606-4609-B914-27C9371A1F6D}" type="datetime1">
              <a:rPr lang="en-US" smtClean="0"/>
              <a:t>8/17/2020</a:t>
            </a:fld>
            <a:endParaRPr lang="en-US" dirty="0"/>
          </a:p>
        </p:txBody>
      </p:sp>
      <p:sp>
        <p:nvSpPr>
          <p:cNvPr id="5" name="Footer Placeholder 4"/>
          <p:cNvSpPr>
            <a:spLocks noGrp="1"/>
          </p:cNvSpPr>
          <p:nvPr>
            <p:ph type="ftr" sz="quarter" idx="3"/>
          </p:nvPr>
        </p:nvSpPr>
        <p:spPr>
          <a:xfrm>
            <a:off x="1097279" y="6446838"/>
            <a:ext cx="6818262" cy="365125"/>
          </a:xfrm>
          <a:prstGeom prst="rect">
            <a:avLst/>
          </a:prstGeom>
        </p:spPr>
        <p:txBody>
          <a:bodyPr vert="horz" lIns="91440" tIns="45720" rIns="91440" bIns="45720" rtlCol="0" anchor="ctr"/>
          <a:lstStyle>
            <a:lvl1pPr algn="l">
              <a:defRPr sz="800" cap="all" baseline="0">
                <a:solidFill>
                  <a:srgbClr val="FFFFFF"/>
                </a:solidFill>
              </a:defRPr>
            </a:lvl1pPr>
          </a:lstStyle>
          <a:p>
            <a:endParaRPr lang="en-US" dirty="0"/>
          </a:p>
        </p:txBody>
      </p:sp>
      <p:sp>
        <p:nvSpPr>
          <p:cNvPr id="6" name="Slide Number Placeholder 5"/>
          <p:cNvSpPr>
            <a:spLocks noGrp="1"/>
          </p:cNvSpPr>
          <p:nvPr>
            <p:ph type="sldNum" sz="quarter" idx="4"/>
          </p:nvPr>
        </p:nvSpPr>
        <p:spPr>
          <a:xfrm>
            <a:off x="10993582" y="6446838"/>
            <a:ext cx="780010" cy="365125"/>
          </a:xfrm>
          <a:prstGeom prst="rect">
            <a:avLst/>
          </a:prstGeom>
        </p:spPr>
        <p:txBody>
          <a:bodyPr vert="horz" lIns="91440" tIns="45720" rIns="91440" bIns="45720" rtlCol="0" anchor="ctr"/>
          <a:lstStyle>
            <a:lvl1pPr algn="l">
              <a:defRPr sz="800">
                <a:solidFill>
                  <a:srgbClr val="FFFFFF"/>
                </a:solidFill>
              </a:defRPr>
            </a:lvl1pPr>
          </a:lstStyle>
          <a:p>
            <a:fld id="{3A98EE3D-8CD1-4C3F-BD1C-C98C9596463C}" type="slidenum">
              <a:rPr lang="en-US" smtClean="0"/>
              <a:t>‹#›</a:t>
            </a:fld>
            <a:endParaRPr lang="en-US" dirty="0"/>
          </a:p>
        </p:txBody>
      </p:sp>
      <p:cxnSp>
        <p:nvCxnSpPr>
          <p:cNvPr id="10" name="Straight Connector 9">
            <a:extLst>
              <a:ext uri="{FF2B5EF4-FFF2-40B4-BE49-F238E27FC236}">
                <a16:creationId xmlns:a16="http://schemas.microsoft.com/office/drawing/2014/main" id="{C5025DAC-8B93-4160-B017-3A274A5828C0}"/>
              </a:ext>
            </a:extLst>
          </p:cNvPr>
          <p:cNvCxnSpPr/>
          <p:nvPr/>
        </p:nvCxnSpPr>
        <p:spPr>
          <a:xfrm>
            <a:off x="1193532" y="1897380"/>
            <a:ext cx="9966960" cy="0"/>
          </a:xfrm>
          <a:prstGeom prst="line">
            <a:avLst/>
          </a:prstGeom>
          <a:ln w="127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3127479"/>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Lst>
  <p:hf sldNum="0" hdr="0" ftr="0" dt="0"/>
  <p:txStyles>
    <p:titleStyle>
      <a:lvl1pPr algn="l" defTabSz="914400" rtl="0" eaLnBrk="1" latinLnBrk="0" hangingPunct="1">
        <a:lnSpc>
          <a:spcPct val="90000"/>
        </a:lnSpc>
        <a:spcBef>
          <a:spcPct val="0"/>
        </a:spcBef>
        <a:buNone/>
        <a:defRPr sz="4700" i="0" kern="1200" spc="-50" baseline="0">
          <a:solidFill>
            <a:schemeClr val="tx1">
              <a:lumMod val="75000"/>
              <a:lumOff val="25000"/>
            </a:schemeClr>
          </a:solidFill>
          <a:latin typeface="+mj-lt"/>
          <a:ea typeface="+mj-ea"/>
          <a:cs typeface="+mj-cs"/>
        </a:defRPr>
      </a:lvl1pPr>
    </p:titleStyle>
    <p:bodyStyle>
      <a:lvl1pPr marL="91440" indent="-91440" algn="l" defTabSz="914400" rtl="0" eaLnBrk="1" latinLnBrk="0" hangingPunct="1">
        <a:lnSpc>
          <a:spcPct val="110000"/>
        </a:lnSpc>
        <a:spcBef>
          <a:spcPts val="1200"/>
        </a:spcBef>
        <a:spcAft>
          <a:spcPts val="200"/>
        </a:spcAft>
        <a:buClr>
          <a:schemeClr val="accent1"/>
        </a:buClr>
        <a:buSzPct val="100000"/>
        <a:buFont typeface="Calibri" panose="020F0502020204030204" pitchFamily="34" charset="0"/>
        <a:buChar char=" "/>
        <a:defRPr sz="19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100000"/>
        </a:lnSpc>
        <a:spcBef>
          <a:spcPts val="200"/>
        </a:spcBef>
        <a:spcAft>
          <a:spcPts val="400"/>
        </a:spcAft>
        <a:buClrTx/>
        <a:buFont typeface="Calibri" pitchFamily="34" charset="0"/>
        <a:buChar char="◦"/>
        <a:defRPr sz="17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100000"/>
        </a:lnSpc>
        <a:spcBef>
          <a:spcPts val="200"/>
        </a:spcBef>
        <a:spcAft>
          <a:spcPts val="400"/>
        </a:spcAft>
        <a:buClrTx/>
        <a:buFont typeface="Calibri" pitchFamily="34" charset="0"/>
        <a:buChar char="◦"/>
        <a:defRPr sz="13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100000"/>
        </a:lnSpc>
        <a:spcBef>
          <a:spcPts val="200"/>
        </a:spcBef>
        <a:spcAft>
          <a:spcPts val="400"/>
        </a:spcAft>
        <a:buClrTx/>
        <a:buFont typeface="Calibri" pitchFamily="34" charset="0"/>
        <a:buChar char="◦"/>
        <a:defRPr sz="13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100000"/>
        </a:lnSpc>
        <a:spcBef>
          <a:spcPts val="200"/>
        </a:spcBef>
        <a:spcAft>
          <a:spcPts val="400"/>
        </a:spcAft>
        <a:buClrTx/>
        <a:buFont typeface="Calibri" pitchFamily="34" charset="0"/>
        <a:buChar char="◦"/>
        <a:defRPr sz="13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416A0E3C-60E6-4F39-BC55-5F7C224E1F7C}"/>
              </a:ext>
            </a:extLst>
          </p:cNvPr>
          <p:cNvSpPr/>
          <p:nvPr/>
        </p:nvSpPr>
        <p:spPr>
          <a:xfrm>
            <a:off x="3175" y="6400800"/>
            <a:ext cx="12188825" cy="45720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1097280" y="286603"/>
            <a:ext cx="10058400" cy="1450757"/>
          </a:xfrm>
          <a:prstGeom prst="rect">
            <a:avLst/>
          </a:prstGeom>
        </p:spPr>
        <p:txBody>
          <a:bodyPr vert="horz" lIns="91440" tIns="45720" rIns="91440" bIns="45720" rtlCol="0" anchor="b">
            <a:normAutofit/>
          </a:bodyPr>
          <a:lstStyle/>
          <a:p>
            <a:r>
              <a:rPr lang="en-US"/>
              <a:t>Click to edit Master title style</a:t>
            </a:r>
            <a:endParaRPr lang="en-US" dirty="0"/>
          </a:p>
        </p:txBody>
      </p:sp>
      <p:sp>
        <p:nvSpPr>
          <p:cNvPr id="3" name="Text Placeholder 2"/>
          <p:cNvSpPr>
            <a:spLocks noGrp="1"/>
          </p:cNvSpPr>
          <p:nvPr>
            <p:ph type="body" idx="1"/>
          </p:nvPr>
        </p:nvSpPr>
        <p:spPr>
          <a:xfrm>
            <a:off x="1097280" y="2108201"/>
            <a:ext cx="10058400" cy="3760891"/>
          </a:xfrm>
          <a:prstGeom prst="rect">
            <a:avLst/>
          </a:prstGeom>
        </p:spPr>
        <p:txBody>
          <a:bodyPr vert="horz" lIns="0" tIns="45720" rIns="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218426" y="6446838"/>
            <a:ext cx="2584850" cy="365125"/>
          </a:xfrm>
          <a:prstGeom prst="rect">
            <a:avLst/>
          </a:prstGeom>
        </p:spPr>
        <p:txBody>
          <a:bodyPr vert="horz" lIns="91440" tIns="45720" rIns="91440" bIns="45720" rtlCol="0" anchor="ctr"/>
          <a:lstStyle>
            <a:lvl1pPr algn="r">
              <a:defRPr sz="800">
                <a:solidFill>
                  <a:srgbClr val="FFFFFF"/>
                </a:solidFill>
              </a:defRPr>
            </a:lvl1pPr>
          </a:lstStyle>
          <a:p>
            <a:fld id="{62D6E202-B606-4609-B914-27C9371A1F6D}" type="datetime1">
              <a:rPr lang="en-US" smtClean="0"/>
              <a:t>8/17/2020</a:t>
            </a:fld>
            <a:endParaRPr lang="en-US" dirty="0"/>
          </a:p>
        </p:txBody>
      </p:sp>
      <p:sp>
        <p:nvSpPr>
          <p:cNvPr id="5" name="Footer Placeholder 4"/>
          <p:cNvSpPr>
            <a:spLocks noGrp="1"/>
          </p:cNvSpPr>
          <p:nvPr>
            <p:ph type="ftr" sz="quarter" idx="3"/>
          </p:nvPr>
        </p:nvSpPr>
        <p:spPr>
          <a:xfrm>
            <a:off x="1097279" y="6446838"/>
            <a:ext cx="6818262" cy="365125"/>
          </a:xfrm>
          <a:prstGeom prst="rect">
            <a:avLst/>
          </a:prstGeom>
        </p:spPr>
        <p:txBody>
          <a:bodyPr vert="horz" lIns="91440" tIns="45720" rIns="91440" bIns="45720" rtlCol="0" anchor="ctr"/>
          <a:lstStyle>
            <a:lvl1pPr algn="l">
              <a:defRPr sz="800" cap="all" baseline="0">
                <a:solidFill>
                  <a:srgbClr val="FFFFFF"/>
                </a:solidFill>
              </a:defRPr>
            </a:lvl1pPr>
          </a:lstStyle>
          <a:p>
            <a:endParaRPr lang="en-US" dirty="0"/>
          </a:p>
        </p:txBody>
      </p:sp>
      <p:sp>
        <p:nvSpPr>
          <p:cNvPr id="6" name="Slide Number Placeholder 5"/>
          <p:cNvSpPr>
            <a:spLocks noGrp="1"/>
          </p:cNvSpPr>
          <p:nvPr>
            <p:ph type="sldNum" sz="quarter" idx="4"/>
          </p:nvPr>
        </p:nvSpPr>
        <p:spPr>
          <a:xfrm>
            <a:off x="10993582" y="6446838"/>
            <a:ext cx="780010" cy="365125"/>
          </a:xfrm>
          <a:prstGeom prst="rect">
            <a:avLst/>
          </a:prstGeom>
        </p:spPr>
        <p:txBody>
          <a:bodyPr vert="horz" lIns="91440" tIns="45720" rIns="91440" bIns="45720" rtlCol="0" anchor="ctr"/>
          <a:lstStyle>
            <a:lvl1pPr algn="l">
              <a:defRPr sz="800">
                <a:solidFill>
                  <a:srgbClr val="FFFFFF"/>
                </a:solidFill>
              </a:defRPr>
            </a:lvl1pPr>
          </a:lstStyle>
          <a:p>
            <a:fld id="{3A98EE3D-8CD1-4C3F-BD1C-C98C9596463C}" type="slidenum">
              <a:rPr lang="en-US" smtClean="0"/>
              <a:t>‹#›</a:t>
            </a:fld>
            <a:endParaRPr lang="en-US" dirty="0"/>
          </a:p>
        </p:txBody>
      </p:sp>
      <p:cxnSp>
        <p:nvCxnSpPr>
          <p:cNvPr id="10" name="Straight Connector 9">
            <a:extLst>
              <a:ext uri="{FF2B5EF4-FFF2-40B4-BE49-F238E27FC236}">
                <a16:creationId xmlns:a16="http://schemas.microsoft.com/office/drawing/2014/main" id="{C5025DAC-8B93-4160-B017-3A274A5828C0}"/>
              </a:ext>
            </a:extLst>
          </p:cNvPr>
          <p:cNvCxnSpPr/>
          <p:nvPr/>
        </p:nvCxnSpPr>
        <p:spPr>
          <a:xfrm>
            <a:off x="1193532" y="1897380"/>
            <a:ext cx="9966960" cy="0"/>
          </a:xfrm>
          <a:prstGeom prst="line">
            <a:avLst/>
          </a:prstGeom>
          <a:ln w="127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84352026"/>
      </p:ext>
    </p:extLst>
  </p:cSld>
  <p:clrMap bg1="lt1" tx1="dk1" bg2="lt2" tx2="dk2" accent1="accent1" accent2="accent2" accent3="accent3" accent4="accent4" accent5="accent5" accent6="accent6" hlink="hlink" folHlink="folHlink"/>
  <p:sldLayoutIdLst>
    <p:sldLayoutId id="2147483671" r:id="rId1"/>
    <p:sldLayoutId id="2147483672" r:id="rId2"/>
    <p:sldLayoutId id="2147483673" r:id="rId3"/>
    <p:sldLayoutId id="2147483674" r:id="rId4"/>
    <p:sldLayoutId id="2147483675" r:id="rId5"/>
    <p:sldLayoutId id="2147483676" r:id="rId6"/>
    <p:sldLayoutId id="2147483677" r:id="rId7"/>
    <p:sldLayoutId id="2147483678" r:id="rId8"/>
    <p:sldLayoutId id="2147483679" r:id="rId9"/>
  </p:sldLayoutIdLst>
  <p:hf sldNum="0" hdr="0" ftr="0" dt="0"/>
  <p:txStyles>
    <p:titleStyle>
      <a:lvl1pPr algn="l" defTabSz="914400" rtl="0" eaLnBrk="1" latinLnBrk="0" hangingPunct="1">
        <a:lnSpc>
          <a:spcPct val="90000"/>
        </a:lnSpc>
        <a:spcBef>
          <a:spcPct val="0"/>
        </a:spcBef>
        <a:buNone/>
        <a:defRPr sz="4700" i="0" kern="1200" spc="-50" baseline="0">
          <a:solidFill>
            <a:schemeClr val="tx1">
              <a:lumMod val="75000"/>
              <a:lumOff val="25000"/>
            </a:schemeClr>
          </a:solidFill>
          <a:latin typeface="+mj-lt"/>
          <a:ea typeface="+mj-ea"/>
          <a:cs typeface="+mj-cs"/>
        </a:defRPr>
      </a:lvl1pPr>
    </p:titleStyle>
    <p:bodyStyle>
      <a:lvl1pPr marL="91440" indent="-91440" algn="l" defTabSz="914400" rtl="0" eaLnBrk="1" latinLnBrk="0" hangingPunct="1">
        <a:lnSpc>
          <a:spcPct val="110000"/>
        </a:lnSpc>
        <a:spcBef>
          <a:spcPts val="1200"/>
        </a:spcBef>
        <a:spcAft>
          <a:spcPts val="200"/>
        </a:spcAft>
        <a:buClr>
          <a:schemeClr val="accent1"/>
        </a:buClr>
        <a:buSzPct val="100000"/>
        <a:buFont typeface="Calibri" panose="020F0502020204030204" pitchFamily="34" charset="0"/>
        <a:buChar char=" "/>
        <a:defRPr sz="19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100000"/>
        </a:lnSpc>
        <a:spcBef>
          <a:spcPts val="200"/>
        </a:spcBef>
        <a:spcAft>
          <a:spcPts val="400"/>
        </a:spcAft>
        <a:buClrTx/>
        <a:buFont typeface="Calibri" pitchFamily="34" charset="0"/>
        <a:buChar char="◦"/>
        <a:defRPr sz="17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100000"/>
        </a:lnSpc>
        <a:spcBef>
          <a:spcPts val="200"/>
        </a:spcBef>
        <a:spcAft>
          <a:spcPts val="400"/>
        </a:spcAft>
        <a:buClrTx/>
        <a:buFont typeface="Calibri" pitchFamily="34" charset="0"/>
        <a:buChar char="◦"/>
        <a:defRPr sz="13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100000"/>
        </a:lnSpc>
        <a:spcBef>
          <a:spcPts val="200"/>
        </a:spcBef>
        <a:spcAft>
          <a:spcPts val="400"/>
        </a:spcAft>
        <a:buClrTx/>
        <a:buFont typeface="Calibri" pitchFamily="34" charset="0"/>
        <a:buChar char="◦"/>
        <a:defRPr sz="13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100000"/>
        </a:lnSpc>
        <a:spcBef>
          <a:spcPts val="200"/>
        </a:spcBef>
        <a:spcAft>
          <a:spcPts val="400"/>
        </a:spcAft>
        <a:buClrTx/>
        <a:buFont typeface="Calibri" pitchFamily="34" charset="0"/>
        <a:buChar char="◦"/>
        <a:defRPr sz="13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Layout" Target="../slideLayouts/slideLayout1.xml"/><Relationship Id="rId1" Type="http://schemas.openxmlformats.org/officeDocument/2006/relationships/themeOverride" Target="../theme/themeOverride1.xml"/><Relationship Id="rId5" Type="http://schemas.openxmlformats.org/officeDocument/2006/relationships/image" Target="../media/image3.gif"/><Relationship Id="rId4" Type="http://schemas.openxmlformats.org/officeDocument/2006/relationships/image" Target="../media/image2.jpeg"/></Relationships>
</file>

<file path=ppt/slides/_rels/slide10.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hyperlink" Target="https://www.vans.com/article_detail/vans-van-gogh-museum.html" TargetMode="Externa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hyperlink" Target="https://www.businessinsider.com/nike-stranger-things-sneakers-light-on-fire-show-hidden-message-2019-7" TargetMode="External"/><Relationship Id="rId1" Type="http://schemas.openxmlformats.org/officeDocument/2006/relationships/slideLayout" Target="../slideLayouts/slideLayout2.xml"/><Relationship Id="rId4" Type="http://schemas.openxmlformats.org/officeDocument/2006/relationships/image" Target="../media/image14.jpeg"/></Relationships>
</file>

<file path=ppt/slides/_rels/slide18.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3.gif"/><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Layout" Target="../slideLayouts/slideLayout10.xml"/><Relationship Id="rId1" Type="http://schemas.openxmlformats.org/officeDocument/2006/relationships/themeOverride" Target="../theme/themeOverride3.xml"/><Relationship Id="rId5" Type="http://schemas.openxmlformats.org/officeDocument/2006/relationships/image" Target="../media/image3.gif"/><Relationship Id="rId4" Type="http://schemas.openxmlformats.org/officeDocument/2006/relationships/image" Target="../media/image2.jpeg"/></Relationships>
</file>

<file path=ppt/slides/_rels/slide24.xml.rels><?xml version="1.0" encoding="UTF-8" standalone="yes"?>
<Relationships xmlns="http://schemas.openxmlformats.org/package/2006/relationships"><Relationship Id="rId2" Type="http://schemas.openxmlformats.org/officeDocument/2006/relationships/image" Target="../media/image3.gif"/><Relationship Id="rId1" Type="http://schemas.openxmlformats.org/officeDocument/2006/relationships/slideLayout" Target="../slideLayouts/slideLayout11.xml"/></Relationships>
</file>

<file path=ppt/slides/_rels/slide25.xml.rels><?xml version="1.0" encoding="UTF-8" standalone="yes"?>
<Relationships xmlns="http://schemas.openxmlformats.org/package/2006/relationships"><Relationship Id="rId2" Type="http://schemas.openxmlformats.org/officeDocument/2006/relationships/image" Target="../media/image3.gif"/><Relationship Id="rId1" Type="http://schemas.openxmlformats.org/officeDocument/2006/relationships/slideLayout" Target="../slideLayouts/slideLayout11.xml"/></Relationships>
</file>

<file path=ppt/slides/_rels/slide26.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Layout" Target="../slideLayouts/slideLayout10.xml"/><Relationship Id="rId1" Type="http://schemas.openxmlformats.org/officeDocument/2006/relationships/themeOverride" Target="../theme/themeOverride4.xml"/><Relationship Id="rId5" Type="http://schemas.openxmlformats.org/officeDocument/2006/relationships/image" Target="../media/image3.gif"/><Relationship Id="rId4" Type="http://schemas.openxmlformats.org/officeDocument/2006/relationships/image" Target="../media/image21.jpeg"/></Relationships>
</file>

<file path=ppt/slides/_rels/slide27.xml.rels><?xml version="1.0" encoding="UTF-8" standalone="yes"?>
<Relationships xmlns="http://schemas.openxmlformats.org/package/2006/relationships"><Relationship Id="rId2" Type="http://schemas.openxmlformats.org/officeDocument/2006/relationships/image" Target="../media/image3.gif"/><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3.gif"/><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3.gif"/><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gif"/><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Layout" Target="../slideLayouts/slideLayout10.xml"/><Relationship Id="rId1" Type="http://schemas.openxmlformats.org/officeDocument/2006/relationships/themeOverride" Target="../theme/themeOverride5.xml"/><Relationship Id="rId5" Type="http://schemas.openxmlformats.org/officeDocument/2006/relationships/image" Target="../media/image3.gif"/><Relationship Id="rId4" Type="http://schemas.openxmlformats.org/officeDocument/2006/relationships/image" Target="../media/image2.jpeg"/></Relationships>
</file>

<file path=ppt/slides/_rels/slide31.xml.rels><?xml version="1.0" encoding="UTF-8" standalone="yes"?>
<Relationships xmlns="http://schemas.openxmlformats.org/package/2006/relationships"><Relationship Id="rId8" Type="http://schemas.openxmlformats.org/officeDocument/2006/relationships/hyperlink" Target="https://www.highsnobiety.com/p/dragon-ball-z-adidas-special-packaging-complete/" TargetMode="External"/><Relationship Id="rId3" Type="http://schemas.openxmlformats.org/officeDocument/2006/relationships/hyperlink" Target="https://www.foodbeast.com/news/starbucks-and-nike-collaborate-to-create-a-beautiful-pair-of-sneakers/" TargetMode="External"/><Relationship Id="rId7" Type="http://schemas.openxmlformats.org/officeDocument/2006/relationships/hyperlink" Target="https://www.stack.com/a/reebok-marvel" TargetMode="External"/><Relationship Id="rId2" Type="http://schemas.openxmlformats.org/officeDocument/2006/relationships/hyperlink" Target="https://solecollector.com/news/2016/05/krispy-kreme-nike-sneakers" TargetMode="External"/><Relationship Id="rId1" Type="http://schemas.openxmlformats.org/officeDocument/2006/relationships/slideLayout" Target="../slideLayouts/slideLayout11.xml"/><Relationship Id="rId6" Type="http://schemas.openxmlformats.org/officeDocument/2006/relationships/hyperlink" Target="https://footwearnews.com/2018/focus/athletic-outdoor/black-panther-puma-shoes-bait-photos-492842/" TargetMode="External"/><Relationship Id="rId5" Type="http://schemas.openxmlformats.org/officeDocument/2006/relationships/hyperlink" Target="https://www.vans.com/thesimpsons.html" TargetMode="External"/><Relationship Id="rId10" Type="http://schemas.openxmlformats.org/officeDocument/2006/relationships/image" Target="../media/image3.gif"/><Relationship Id="rId4" Type="http://schemas.openxmlformats.org/officeDocument/2006/relationships/hyperlink" Target="https://sneakernews.com/2019/06/12/stranger-things-nike-shoes-release-date/" TargetMode="External"/><Relationship Id="rId9" Type="http://schemas.openxmlformats.org/officeDocument/2006/relationships/hyperlink" Target="https://solecollector.com/news/2020/08/donovan-mitchell-adidas-don-issue-2-sneaker-interview" TargetMode="External"/></Relationships>
</file>

<file path=ppt/slides/_rels/slide32.xml.rels><?xml version="1.0" encoding="UTF-8" standalone="yes"?>
<Relationships xmlns="http://schemas.openxmlformats.org/package/2006/relationships"><Relationship Id="rId8" Type="http://schemas.openxmlformats.org/officeDocument/2006/relationships/hyperlink" Target="https://www.nike.com/launch/t/dunk-high-sb-premium-waffle" TargetMode="External"/><Relationship Id="rId3" Type="http://schemas.openxmlformats.org/officeDocument/2006/relationships/hyperlink" Target="https://hypebeast.com/2020/5/air-jordan-5-alternate-bel-air-db3335-100-fresh-prince-release-date-info" TargetMode="External"/><Relationship Id="rId7" Type="http://schemas.openxmlformats.org/officeDocument/2006/relationships/hyperlink" Target="https://www.businessinsider.com/nike-stranger-things-sneakers-light-on-fire-show-hidden-message-2019-7" TargetMode="External"/><Relationship Id="rId2" Type="http://schemas.openxmlformats.org/officeDocument/2006/relationships/hyperlink" Target="https://www.converse.com/shop/scooby-doo-collection" TargetMode="External"/><Relationship Id="rId1" Type="http://schemas.openxmlformats.org/officeDocument/2006/relationships/slideLayout" Target="../slideLayouts/slideLayout11.xml"/><Relationship Id="rId6" Type="http://schemas.openxmlformats.org/officeDocument/2006/relationships/hyperlink" Target="https://thesource.com/2019/07/25/adidas-skateboarding-americana-beastie-boys-pauls-boutique-30th-anniversary/" TargetMode="External"/><Relationship Id="rId5" Type="http://schemas.openxmlformats.org/officeDocument/2006/relationships/hyperlink" Target="https://sneakernews.com/2019/07/29/nike-zoom-freak-1-coming-to-america-store-list/" TargetMode="External"/><Relationship Id="rId4" Type="http://schemas.openxmlformats.org/officeDocument/2006/relationships/hyperlink" Target="https://www.vans.com/article_detail/vans-van-gogh-museum.html" TargetMode="External"/><Relationship Id="rId9" Type="http://schemas.openxmlformats.org/officeDocument/2006/relationships/image" Target="../media/image3.gif"/></Relationships>
</file>

<file path=ppt/slides/_rels/slide4.xml.rels><?xml version="1.0" encoding="UTF-8" standalone="yes"?>
<Relationships xmlns="http://schemas.openxmlformats.org/package/2006/relationships"><Relationship Id="rId2" Type="http://schemas.openxmlformats.org/officeDocument/2006/relationships/image" Target="../media/image3.gif"/><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3.gif"/><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3.gif"/><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3.gif"/><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Layout" Target="../slideLayouts/slideLayout1.xml"/><Relationship Id="rId1" Type="http://schemas.openxmlformats.org/officeDocument/2006/relationships/themeOverride" Target="../theme/themeOverride2.xml"/><Relationship Id="rId5" Type="http://schemas.openxmlformats.org/officeDocument/2006/relationships/image" Target="../media/image3.gif"/><Relationship Id="rId4" Type="http://schemas.openxmlformats.org/officeDocument/2006/relationships/image" Target="../media/image2.jpeg"/></Relationships>
</file>

<file path=ppt/slides/_rels/slide9.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1" name="Rectangle 70">
            <a:extLst>
              <a:ext uri="{FF2B5EF4-FFF2-40B4-BE49-F238E27FC236}">
                <a16:creationId xmlns:a16="http://schemas.microsoft.com/office/drawing/2014/main" id="{D1B4E201-164F-4793-895E-C149B2F2FCA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3" name="Rectangle 72">
            <a:extLst>
              <a:ext uri="{FF2B5EF4-FFF2-40B4-BE49-F238E27FC236}">
                <a16:creationId xmlns:a16="http://schemas.microsoft.com/office/drawing/2014/main" id="{765F4110-C0FC-4D61-ACD2-A7C950EAE9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ltGray">
          <a:xfrm>
            <a:off x="4660711" y="3506289"/>
            <a:ext cx="7210670" cy="2967839"/>
          </a:xfrm>
          <a:prstGeom prst="rect">
            <a:avLst/>
          </a:prstGeom>
          <a:solidFill>
            <a:srgbClr val="B47C22"/>
          </a:solidFill>
          <a:ln w="127000" cap="sq" cmpd="thinThick">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9AB2EA78-AEB3-469B-9025-3B17201A457B}"/>
              </a:ext>
            </a:extLst>
          </p:cNvPr>
          <p:cNvSpPr>
            <a:spLocks noGrp="1"/>
          </p:cNvSpPr>
          <p:nvPr>
            <p:ph type="ctrTitle"/>
          </p:nvPr>
        </p:nvSpPr>
        <p:spPr>
          <a:xfrm>
            <a:off x="5021821" y="3812955"/>
            <a:ext cx="6465287" cy="1486192"/>
          </a:xfrm>
        </p:spPr>
        <p:txBody>
          <a:bodyPr>
            <a:normAutofit/>
          </a:bodyPr>
          <a:lstStyle/>
          <a:p>
            <a:r>
              <a:rPr lang="en-US" sz="5400" dirty="0">
                <a:solidFill>
                  <a:schemeClr val="bg1"/>
                </a:solidFill>
              </a:rPr>
              <a:t>Industry Trends</a:t>
            </a:r>
          </a:p>
        </p:txBody>
      </p:sp>
      <p:sp>
        <p:nvSpPr>
          <p:cNvPr id="3" name="Subtitle 2">
            <a:extLst>
              <a:ext uri="{FF2B5EF4-FFF2-40B4-BE49-F238E27FC236}">
                <a16:creationId xmlns:a16="http://schemas.microsoft.com/office/drawing/2014/main" id="{255E1F2F-E259-4EA8-9FFD-3A10AF541859}"/>
              </a:ext>
            </a:extLst>
          </p:cNvPr>
          <p:cNvSpPr>
            <a:spLocks noGrp="1"/>
          </p:cNvSpPr>
          <p:nvPr>
            <p:ph type="subTitle" idx="1"/>
          </p:nvPr>
        </p:nvSpPr>
        <p:spPr>
          <a:xfrm>
            <a:off x="5021821" y="5497884"/>
            <a:ext cx="6465286" cy="750216"/>
          </a:xfrm>
        </p:spPr>
        <p:txBody>
          <a:bodyPr>
            <a:normAutofit/>
          </a:bodyPr>
          <a:lstStyle/>
          <a:p>
            <a:r>
              <a:rPr lang="en-US" dirty="0">
                <a:solidFill>
                  <a:schemeClr val="bg1"/>
                </a:solidFill>
              </a:rPr>
              <a:t>Lesson 3.4</a:t>
            </a:r>
          </a:p>
        </p:txBody>
      </p:sp>
      <p:pic>
        <p:nvPicPr>
          <p:cNvPr id="5" name="Picture 4">
            <a:extLst>
              <a:ext uri="{FF2B5EF4-FFF2-40B4-BE49-F238E27FC236}">
                <a16:creationId xmlns:a16="http://schemas.microsoft.com/office/drawing/2014/main" id="{1FD526C9-A8C7-41E6-85BB-39F06C858A2B}"/>
              </a:ext>
              <a:ext uri="{C183D7F6-B498-43B3-948B-1728B52AA6E4}">
                <adec:decorative xmlns:adec="http://schemas.microsoft.com/office/drawing/2017/decorative" val="1"/>
              </a:ext>
            </a:extLst>
          </p:cNvPr>
          <p:cNvPicPr>
            <a:picLocks noChangeAspect="1"/>
          </p:cNvPicPr>
          <p:nvPr/>
        </p:nvPicPr>
        <p:blipFill rotWithShape="1">
          <a:blip r:embed="rId3">
            <a:extLst>
              <a:ext uri="{28A0092B-C50C-407E-A947-70E740481C1C}">
                <a14:useLocalDpi xmlns:a14="http://schemas.microsoft.com/office/drawing/2010/main" val="0"/>
              </a:ext>
            </a:extLst>
          </a:blip>
          <a:srcRect l="35169" r="27173" b="-1"/>
          <a:stretch/>
        </p:blipFill>
        <p:spPr>
          <a:xfrm>
            <a:off x="317635" y="321733"/>
            <a:ext cx="4160452" cy="6214534"/>
          </a:xfrm>
          <a:prstGeom prst="rect">
            <a:avLst/>
          </a:prstGeom>
        </p:spPr>
      </p:pic>
      <p:cxnSp>
        <p:nvCxnSpPr>
          <p:cNvPr id="75" name="Straight Connector 74">
            <a:extLst>
              <a:ext uri="{FF2B5EF4-FFF2-40B4-BE49-F238E27FC236}">
                <a16:creationId xmlns:a16="http://schemas.microsoft.com/office/drawing/2014/main" id="{FACE2D80-77E9-4433-B62B-693C5B7B2AEF}"/>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5110211" y="5393160"/>
            <a:ext cx="6309360" cy="0"/>
          </a:xfrm>
          <a:prstGeom prst="line">
            <a:avLst/>
          </a:prstGeom>
          <a:ln w="19050">
            <a:solidFill>
              <a:schemeClr val="accent1">
                <a:alpha val="90000"/>
              </a:schemeClr>
            </a:solidFill>
          </a:ln>
        </p:spPr>
        <p:style>
          <a:lnRef idx="1">
            <a:schemeClr val="accent1"/>
          </a:lnRef>
          <a:fillRef idx="0">
            <a:schemeClr val="accent1"/>
          </a:fillRef>
          <a:effectRef idx="0">
            <a:schemeClr val="accent1"/>
          </a:effectRef>
          <a:fontRef idx="minor">
            <a:schemeClr val="tx1"/>
          </a:fontRef>
        </p:style>
      </p:cxnSp>
      <p:pic>
        <p:nvPicPr>
          <p:cNvPr id="4" name="Picture 4" descr="Top Sneaker Brands - Sneaker Swarm">
            <a:extLst>
              <a:ext uri="{FF2B5EF4-FFF2-40B4-BE49-F238E27FC236}">
                <a16:creationId xmlns:a16="http://schemas.microsoft.com/office/drawing/2014/main" id="{628D3FC0-4B75-46CA-AF3E-6B4E3F955AD9}"/>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b="31248"/>
          <a:stretch/>
        </p:blipFill>
        <p:spPr bwMode="auto">
          <a:xfrm>
            <a:off x="4658585" y="211851"/>
            <a:ext cx="7352916" cy="3166821"/>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 descr="A close up of a logo&#10;&#10;Description automatically generated">
            <a:extLst>
              <a:ext uri="{FF2B5EF4-FFF2-40B4-BE49-F238E27FC236}">
                <a16:creationId xmlns:a16="http://schemas.microsoft.com/office/drawing/2014/main" id="{60049EF0-DAD5-4AB5-BC25-F9269208B75E}"/>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892901" y="4556051"/>
            <a:ext cx="1447191" cy="1526128"/>
          </a:xfrm>
          <a:prstGeom prst="rect">
            <a:avLst/>
          </a:prstGeom>
        </p:spPr>
      </p:pic>
    </p:spTree>
    <p:extLst>
      <p:ext uri="{BB962C8B-B14F-4D97-AF65-F5344CB8AC3E}">
        <p14:creationId xmlns:p14="http://schemas.microsoft.com/office/powerpoint/2010/main" val="35503387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33" name="Rectangle 32">
            <a:extLst>
              <a:ext uri="{FF2B5EF4-FFF2-40B4-BE49-F238E27FC236}">
                <a16:creationId xmlns:a16="http://schemas.microsoft.com/office/drawing/2014/main" id="{E844E128-FF69-4E9F-8327-6B504B3C5AE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 y="0"/>
            <a:ext cx="12191985" cy="685800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Franklin Gothic Book" panose="020F0502020204030204"/>
              <a:ea typeface="+mn-ea"/>
              <a:cs typeface="+mn-cs"/>
            </a:endParaRPr>
          </a:p>
        </p:txBody>
      </p:sp>
      <p:cxnSp>
        <p:nvCxnSpPr>
          <p:cNvPr id="35" name="Straight Connector 34">
            <a:extLst>
              <a:ext uri="{FF2B5EF4-FFF2-40B4-BE49-F238E27FC236}">
                <a16:creationId xmlns:a16="http://schemas.microsoft.com/office/drawing/2014/main" id="{055CEADF-09EA-423C-8C45-F94AF44D5AF0}"/>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723686" y="2353592"/>
            <a:ext cx="329184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3" name="Rectangle 2">
            <a:extLst>
              <a:ext uri="{FF2B5EF4-FFF2-40B4-BE49-F238E27FC236}">
                <a16:creationId xmlns:a16="http://schemas.microsoft.com/office/drawing/2014/main" id="{96126C90-5685-4F82-8575-E49BF31DA848}"/>
              </a:ext>
            </a:extLst>
          </p:cNvPr>
          <p:cNvSpPr/>
          <p:nvPr/>
        </p:nvSpPr>
        <p:spPr>
          <a:xfrm>
            <a:off x="4372481" y="0"/>
            <a:ext cx="7819504" cy="685799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Franklin Gothic Book" panose="020F0502020204030204"/>
              <a:ea typeface="+mn-ea"/>
              <a:cs typeface="+mn-cs"/>
            </a:endParaRPr>
          </a:p>
        </p:txBody>
      </p:sp>
      <p:sp>
        <p:nvSpPr>
          <p:cNvPr id="5" name="Rectangle 4">
            <a:extLst>
              <a:ext uri="{FF2B5EF4-FFF2-40B4-BE49-F238E27FC236}">
                <a16:creationId xmlns:a16="http://schemas.microsoft.com/office/drawing/2014/main" id="{5A1F986A-80EB-48A0-8F1F-85FDDFFC9C1B}"/>
              </a:ext>
            </a:extLst>
          </p:cNvPr>
          <p:cNvSpPr/>
          <p:nvPr/>
        </p:nvSpPr>
        <p:spPr>
          <a:xfrm>
            <a:off x="-1" y="3"/>
            <a:ext cx="5255813" cy="685799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Franklin Gothic Book" panose="020F0502020204030204"/>
              <a:ea typeface="+mn-ea"/>
              <a:cs typeface="+mn-cs"/>
            </a:endParaRPr>
          </a:p>
        </p:txBody>
      </p:sp>
      <p:sp>
        <p:nvSpPr>
          <p:cNvPr id="12" name="Title 1">
            <a:extLst>
              <a:ext uri="{FF2B5EF4-FFF2-40B4-BE49-F238E27FC236}">
                <a16:creationId xmlns:a16="http://schemas.microsoft.com/office/drawing/2014/main" id="{0EF2FE17-012A-4831-8CF0-A0E953750790}"/>
              </a:ext>
            </a:extLst>
          </p:cNvPr>
          <p:cNvSpPr txBox="1">
            <a:spLocks/>
          </p:cNvSpPr>
          <p:nvPr/>
        </p:nvSpPr>
        <p:spPr>
          <a:xfrm>
            <a:off x="182880" y="164267"/>
            <a:ext cx="4619707" cy="1163601"/>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4700" i="0" kern="1200" spc="-50" baseline="0">
                <a:solidFill>
                  <a:schemeClr val="tx1">
                    <a:lumMod val="75000"/>
                    <a:lumOff val="25000"/>
                  </a:schemeClr>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3700" b="0" i="0" u="none" strike="noStrike" kern="1200" cap="none" spc="-50" normalizeH="0" baseline="0" noProof="0" dirty="0">
                <a:ln>
                  <a:noFill/>
                </a:ln>
                <a:solidFill>
                  <a:srgbClr val="FFFFFF"/>
                </a:solidFill>
                <a:effectLst/>
                <a:uLnTx/>
                <a:uFillTx/>
                <a:latin typeface="Bookman Old Style" panose="020F0302020204030204"/>
                <a:ea typeface="+mj-ea"/>
                <a:cs typeface="+mj-cs"/>
              </a:rPr>
              <a:t>Jordan Brand &amp; The Fresh Prince</a:t>
            </a:r>
          </a:p>
        </p:txBody>
      </p:sp>
      <p:sp>
        <p:nvSpPr>
          <p:cNvPr id="13" name="TextBox 12">
            <a:extLst>
              <a:ext uri="{FF2B5EF4-FFF2-40B4-BE49-F238E27FC236}">
                <a16:creationId xmlns:a16="http://schemas.microsoft.com/office/drawing/2014/main" id="{65BB9296-FC98-48CD-BE8E-E6029F6B75AC}"/>
              </a:ext>
            </a:extLst>
          </p:cNvPr>
          <p:cNvSpPr txBox="1"/>
          <p:nvPr/>
        </p:nvSpPr>
        <p:spPr>
          <a:xfrm>
            <a:off x="292612" y="1660350"/>
            <a:ext cx="4428876" cy="4169535"/>
          </a:xfrm>
          <a:prstGeom prst="rect">
            <a:avLst/>
          </a:prstGeom>
        </p:spPr>
        <p:txBody>
          <a:bodyPr vert="horz" lIns="0" tIns="45720" rIns="0" bIns="45720" rtlCol="0">
            <a:noAutofit/>
          </a:bodyPr>
          <a:lstStyle/>
          <a:p>
            <a:pPr marL="0" marR="0" lvl="0" indent="0" algn="l" defTabSz="914400" rtl="0" eaLnBrk="1" fontAlgn="auto" latinLnBrk="0" hangingPunct="1">
              <a:lnSpc>
                <a:spcPct val="90000"/>
              </a:lnSpc>
              <a:spcBef>
                <a:spcPts val="0"/>
              </a:spcBef>
              <a:spcAft>
                <a:spcPts val="600"/>
              </a:spcAft>
              <a:buClrTx/>
              <a:buSzTx/>
              <a:buFont typeface="Calibri" panose="020F0502020204030204" pitchFamily="34" charset="0"/>
              <a:buNone/>
              <a:tabLst/>
              <a:defRPr/>
            </a:pPr>
            <a:r>
              <a:rPr kumimoji="0" lang="en-US" sz="1800" b="0" i="0" u="none" strike="noStrike" kern="1200" cap="none" spc="0" normalizeH="0" baseline="0" noProof="0" dirty="0">
                <a:ln>
                  <a:noFill/>
                </a:ln>
                <a:solidFill>
                  <a:srgbClr val="FFFFFF"/>
                </a:solidFill>
                <a:effectLst/>
                <a:uLnTx/>
                <a:uFillTx/>
                <a:latin typeface="Franklin Gothic Book" panose="020F0502020204030204"/>
                <a:ea typeface="+mn-ea"/>
                <a:cs typeface="+mn-cs"/>
              </a:rPr>
              <a:t>According to a story </a:t>
            </a:r>
            <a:r>
              <a:rPr lang="en-US" dirty="0">
                <a:solidFill>
                  <a:srgbClr val="FFFFFF"/>
                </a:solidFill>
                <a:latin typeface="Franklin Gothic Book" panose="020F0502020204030204"/>
              </a:rPr>
              <a:t>from </a:t>
            </a:r>
            <a:r>
              <a:rPr lang="en-US" dirty="0" err="1">
                <a:solidFill>
                  <a:srgbClr val="FFFFFF"/>
                </a:solidFill>
                <a:latin typeface="Franklin Gothic Book" panose="020F0502020204030204"/>
              </a:rPr>
              <a:t>Hypebeast</a:t>
            </a:r>
            <a:r>
              <a:rPr lang="en-US" dirty="0">
                <a:solidFill>
                  <a:srgbClr val="FFFFFF"/>
                </a:solidFill>
                <a:latin typeface="Franklin Gothic Book" panose="020F0502020204030204"/>
              </a:rPr>
              <a:t>:  “</a:t>
            </a:r>
            <a:r>
              <a:rPr kumimoji="0" lang="en-US" sz="1800" b="0" i="1" u="none" strike="noStrike" kern="1200" cap="none" spc="0" normalizeH="0" baseline="0" noProof="0" dirty="0">
                <a:ln>
                  <a:noFill/>
                </a:ln>
                <a:solidFill>
                  <a:srgbClr val="FFFFFF"/>
                </a:solidFill>
                <a:effectLst/>
                <a:uLnTx/>
                <a:uFillTx/>
                <a:latin typeface="Franklin Gothic Book" panose="020F0502020204030204"/>
                <a:ea typeface="+mn-ea"/>
                <a:cs typeface="+mn-cs"/>
              </a:rPr>
              <a:t>Jordan Brand and beloved ’90s sitcom The Fresh Prince of Bel-Air have long been intertwined, with Will Smith notably rocking Air </a:t>
            </a:r>
            <a:r>
              <a:rPr kumimoji="0" lang="en-US" sz="1800" b="0" i="1" u="none" strike="noStrike" kern="1200" cap="none" spc="0" normalizeH="0" baseline="0" noProof="0" dirty="0" err="1">
                <a:ln>
                  <a:noFill/>
                </a:ln>
                <a:solidFill>
                  <a:srgbClr val="FFFFFF"/>
                </a:solidFill>
                <a:effectLst/>
                <a:uLnTx/>
                <a:uFillTx/>
                <a:latin typeface="Franklin Gothic Book" panose="020F0502020204030204"/>
                <a:ea typeface="+mn-ea"/>
                <a:cs typeface="+mn-cs"/>
              </a:rPr>
              <a:t>Jordans</a:t>
            </a:r>
            <a:r>
              <a:rPr kumimoji="0" lang="en-US" sz="1800" b="0" i="1" u="none" strike="noStrike" kern="1200" cap="none" spc="0" normalizeH="0" baseline="0" noProof="0" dirty="0">
                <a:ln>
                  <a:noFill/>
                </a:ln>
                <a:solidFill>
                  <a:srgbClr val="FFFFFF"/>
                </a:solidFill>
                <a:effectLst/>
                <a:uLnTx/>
                <a:uFillTx/>
                <a:latin typeface="Franklin Gothic Book" panose="020F0502020204030204"/>
                <a:ea typeface="+mn-ea"/>
                <a:cs typeface="+mn-cs"/>
              </a:rPr>
              <a:t> during the title sequence and throughout the show itself. This light-hearted piece of sneaker history has lead to the creation of a vivid color scheme dubbed the “Bel-Air” and several Fresh Prince-inspired silhouettes, the latest of which is the Air Jordan 5 “Alternate Bel-Air</a:t>
            </a:r>
            <a:r>
              <a:rPr kumimoji="0" lang="en-US" sz="1800" b="0" i="0" u="none" strike="noStrike" kern="1200" cap="none" spc="0" normalizeH="0" baseline="0" noProof="0" dirty="0">
                <a:ln>
                  <a:noFill/>
                </a:ln>
                <a:solidFill>
                  <a:srgbClr val="FFFFFF"/>
                </a:solidFill>
                <a:effectLst/>
                <a:uLnTx/>
                <a:uFillTx/>
                <a:latin typeface="Franklin Gothic Book" panose="020F0502020204030204"/>
                <a:ea typeface="+mn-ea"/>
                <a:cs typeface="+mn-cs"/>
              </a:rPr>
              <a:t>.”</a:t>
            </a:r>
          </a:p>
        </p:txBody>
      </p:sp>
      <p:cxnSp>
        <p:nvCxnSpPr>
          <p:cNvPr id="17" name="Straight Connector 16">
            <a:extLst>
              <a:ext uri="{FF2B5EF4-FFF2-40B4-BE49-F238E27FC236}">
                <a16:creationId xmlns:a16="http://schemas.microsoft.com/office/drawing/2014/main" id="{588B493D-0ECF-4CA4-AC11-E789330F6E0D}"/>
              </a:ext>
            </a:extLst>
          </p:cNvPr>
          <p:cNvCxnSpPr/>
          <p:nvPr/>
        </p:nvCxnSpPr>
        <p:spPr>
          <a:xfrm>
            <a:off x="286247" y="1439186"/>
            <a:ext cx="4428876" cy="0"/>
          </a:xfrm>
          <a:prstGeom prst="line">
            <a:avLst/>
          </a:prstGeom>
        </p:spPr>
        <p:style>
          <a:lnRef idx="1">
            <a:schemeClr val="accent1"/>
          </a:lnRef>
          <a:fillRef idx="0">
            <a:schemeClr val="accent1"/>
          </a:fillRef>
          <a:effectRef idx="0">
            <a:schemeClr val="accent1"/>
          </a:effectRef>
          <a:fontRef idx="minor">
            <a:schemeClr val="tx1"/>
          </a:fontRef>
        </p:style>
      </p:cxnSp>
      <p:pic>
        <p:nvPicPr>
          <p:cNvPr id="1026" name="Picture 2" descr="air jordan brand 5 alternate bel air DB3335 100 fresh price white black green red purple release date info photos price store list official">
            <a:extLst>
              <a:ext uri="{FF2B5EF4-FFF2-40B4-BE49-F238E27FC236}">
                <a16:creationId xmlns:a16="http://schemas.microsoft.com/office/drawing/2014/main" id="{32941C07-58AB-474A-BCB0-9F4F54FA15F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46459" y="1178779"/>
            <a:ext cx="6754878" cy="450043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7179675"/>
      </p:ext>
    </p:extLst>
  </p:cSld>
  <p:clrMapOvr>
    <a:overrideClrMapping bg1="dk1" tx1="lt1" bg2="dk2" tx2="lt2" accent1="accent1" accent2="accent2" accent3="accent3" accent4="accent4" accent5="accent5" accent6="accent6" hlink="hlink" folHlink="folHlink"/>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33" name="Rectangle 32">
            <a:extLst>
              <a:ext uri="{FF2B5EF4-FFF2-40B4-BE49-F238E27FC236}">
                <a16:creationId xmlns:a16="http://schemas.microsoft.com/office/drawing/2014/main" id="{E844E128-FF69-4E9F-8327-6B504B3C5AE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 y="0"/>
            <a:ext cx="12191985" cy="685800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Franklin Gothic Book" panose="020F0502020204030204"/>
              <a:ea typeface="+mn-ea"/>
              <a:cs typeface="+mn-cs"/>
            </a:endParaRPr>
          </a:p>
        </p:txBody>
      </p:sp>
      <p:cxnSp>
        <p:nvCxnSpPr>
          <p:cNvPr id="35" name="Straight Connector 34">
            <a:extLst>
              <a:ext uri="{FF2B5EF4-FFF2-40B4-BE49-F238E27FC236}">
                <a16:creationId xmlns:a16="http://schemas.microsoft.com/office/drawing/2014/main" id="{055CEADF-09EA-423C-8C45-F94AF44D5AF0}"/>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723686" y="2353592"/>
            <a:ext cx="329184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3" name="Rectangle 2">
            <a:extLst>
              <a:ext uri="{FF2B5EF4-FFF2-40B4-BE49-F238E27FC236}">
                <a16:creationId xmlns:a16="http://schemas.microsoft.com/office/drawing/2014/main" id="{96126C90-5685-4F82-8575-E49BF31DA848}"/>
              </a:ext>
            </a:extLst>
          </p:cNvPr>
          <p:cNvSpPr/>
          <p:nvPr/>
        </p:nvSpPr>
        <p:spPr>
          <a:xfrm>
            <a:off x="4372481" y="0"/>
            <a:ext cx="7819504" cy="685799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Franklin Gothic Book" panose="020F0502020204030204"/>
              <a:ea typeface="+mn-ea"/>
              <a:cs typeface="+mn-cs"/>
            </a:endParaRPr>
          </a:p>
        </p:txBody>
      </p:sp>
      <p:sp>
        <p:nvSpPr>
          <p:cNvPr id="5" name="Rectangle 4">
            <a:extLst>
              <a:ext uri="{FF2B5EF4-FFF2-40B4-BE49-F238E27FC236}">
                <a16:creationId xmlns:a16="http://schemas.microsoft.com/office/drawing/2014/main" id="{5A1F986A-80EB-48A0-8F1F-85FDDFFC9C1B}"/>
              </a:ext>
            </a:extLst>
          </p:cNvPr>
          <p:cNvSpPr/>
          <p:nvPr/>
        </p:nvSpPr>
        <p:spPr>
          <a:xfrm>
            <a:off x="-1" y="3"/>
            <a:ext cx="5255813" cy="685799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Franklin Gothic Book" panose="020F0502020204030204"/>
              <a:ea typeface="+mn-ea"/>
              <a:cs typeface="+mn-cs"/>
            </a:endParaRPr>
          </a:p>
        </p:txBody>
      </p:sp>
      <p:sp>
        <p:nvSpPr>
          <p:cNvPr id="12" name="Title 1">
            <a:extLst>
              <a:ext uri="{FF2B5EF4-FFF2-40B4-BE49-F238E27FC236}">
                <a16:creationId xmlns:a16="http://schemas.microsoft.com/office/drawing/2014/main" id="{0EF2FE17-012A-4831-8CF0-A0E953750790}"/>
              </a:ext>
            </a:extLst>
          </p:cNvPr>
          <p:cNvSpPr txBox="1">
            <a:spLocks/>
          </p:cNvSpPr>
          <p:nvPr/>
        </p:nvSpPr>
        <p:spPr>
          <a:xfrm>
            <a:off x="182880" y="164267"/>
            <a:ext cx="4619707" cy="1163601"/>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4700" i="0" kern="1200" spc="-50" baseline="0">
                <a:solidFill>
                  <a:schemeClr val="tx1">
                    <a:lumMod val="75000"/>
                    <a:lumOff val="25000"/>
                  </a:schemeClr>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3700" b="0" i="0" u="none" strike="noStrike" kern="1200" cap="none" spc="-50" normalizeH="0" baseline="0" noProof="0" dirty="0">
                <a:ln>
                  <a:noFill/>
                </a:ln>
                <a:solidFill>
                  <a:srgbClr val="FFFFFF"/>
                </a:solidFill>
                <a:effectLst/>
                <a:uLnTx/>
                <a:uFillTx/>
                <a:latin typeface="Bookman Old Style" panose="020F0302020204030204"/>
                <a:ea typeface="+mj-ea"/>
                <a:cs typeface="+mj-cs"/>
              </a:rPr>
              <a:t>adidas “Beastie Boys” Tribute</a:t>
            </a:r>
          </a:p>
        </p:txBody>
      </p:sp>
      <p:sp>
        <p:nvSpPr>
          <p:cNvPr id="13" name="TextBox 12">
            <a:extLst>
              <a:ext uri="{FF2B5EF4-FFF2-40B4-BE49-F238E27FC236}">
                <a16:creationId xmlns:a16="http://schemas.microsoft.com/office/drawing/2014/main" id="{65BB9296-FC98-48CD-BE8E-E6029F6B75AC}"/>
              </a:ext>
            </a:extLst>
          </p:cNvPr>
          <p:cNvSpPr txBox="1"/>
          <p:nvPr/>
        </p:nvSpPr>
        <p:spPr>
          <a:xfrm>
            <a:off x="292612" y="1660350"/>
            <a:ext cx="4422511" cy="4169535"/>
          </a:xfrm>
          <a:prstGeom prst="rect">
            <a:avLst/>
          </a:prstGeom>
        </p:spPr>
        <p:txBody>
          <a:bodyPr vert="horz" lIns="0" tIns="45720" rIns="0" bIns="45720" rtlCol="0">
            <a:noAutofit/>
          </a:bodyPr>
          <a:lstStyle/>
          <a:p>
            <a:pPr marL="0" marR="0" lvl="0" indent="0" algn="l" defTabSz="914400" rtl="0" eaLnBrk="1" fontAlgn="auto" latinLnBrk="0" hangingPunct="1">
              <a:lnSpc>
                <a:spcPct val="90000"/>
              </a:lnSpc>
              <a:spcBef>
                <a:spcPts val="0"/>
              </a:spcBef>
              <a:spcAft>
                <a:spcPts val="600"/>
              </a:spcAft>
              <a:buClrTx/>
              <a:buSzTx/>
              <a:buFont typeface="Calibri" panose="020F0502020204030204" pitchFamily="34" charset="0"/>
              <a:buNone/>
              <a:tabLst/>
              <a:defRPr/>
            </a:pPr>
            <a:r>
              <a:rPr kumimoji="0" lang="en-US" sz="1800" b="0" i="0" u="none" strike="noStrike" kern="1200" cap="none" spc="0" normalizeH="0" baseline="0" noProof="0" dirty="0">
                <a:ln>
                  <a:noFill/>
                </a:ln>
                <a:solidFill>
                  <a:srgbClr val="FFFFFF"/>
                </a:solidFill>
                <a:effectLst/>
                <a:uLnTx/>
                <a:uFillTx/>
                <a:latin typeface="Franklin Gothic Book" panose="020F0502020204030204"/>
                <a:ea typeface="+mn-ea"/>
                <a:cs typeface="+mn-cs"/>
              </a:rPr>
              <a:t>Adidas skateboarding honored legendary artists the Beastie Boys with a collaboration in celebration the 30th anniversary of one of the band’s most popular albums, ‘Paul’s Boutique’ (on one song from the album, the group raps “More adidas sneakers that a plumber got pliers” and on another, “Rock my adidas never rock Fila”).</a:t>
            </a:r>
          </a:p>
          <a:p>
            <a:pPr marL="0" marR="0" lvl="0" indent="0" algn="l" defTabSz="914400" rtl="0" eaLnBrk="1" fontAlgn="auto" latinLnBrk="0" hangingPunct="1">
              <a:lnSpc>
                <a:spcPct val="90000"/>
              </a:lnSpc>
              <a:spcBef>
                <a:spcPts val="0"/>
              </a:spcBef>
              <a:spcAft>
                <a:spcPts val="600"/>
              </a:spcAft>
              <a:buClrTx/>
              <a:buSzTx/>
              <a:buFont typeface="Calibri" panose="020F0502020204030204" pitchFamily="34" charset="0"/>
              <a:buNone/>
              <a:tabLst/>
              <a:defRPr/>
            </a:pPr>
            <a:endParaRPr lang="en-US" dirty="0">
              <a:solidFill>
                <a:srgbClr val="FFFFFF"/>
              </a:solidFill>
              <a:latin typeface="Franklin Gothic Book" panose="020F0502020204030204"/>
            </a:endParaRPr>
          </a:p>
          <a:p>
            <a:pPr marL="0" marR="0" lvl="0" indent="0" algn="l" defTabSz="914400" rtl="0" eaLnBrk="1" fontAlgn="auto" latinLnBrk="0" hangingPunct="1">
              <a:lnSpc>
                <a:spcPct val="90000"/>
              </a:lnSpc>
              <a:spcBef>
                <a:spcPts val="0"/>
              </a:spcBef>
              <a:spcAft>
                <a:spcPts val="600"/>
              </a:spcAft>
              <a:buClrTx/>
              <a:buSzTx/>
              <a:buFont typeface="Calibri" panose="020F0502020204030204" pitchFamily="34" charset="0"/>
              <a:buNone/>
              <a:tabLst/>
              <a:defRPr/>
            </a:pPr>
            <a:r>
              <a:rPr kumimoji="0" lang="en-US" sz="1800" b="0" i="0" u="none" strike="noStrike" kern="1200" cap="none" spc="0" normalizeH="0" baseline="0" noProof="0" dirty="0">
                <a:ln>
                  <a:noFill/>
                </a:ln>
                <a:solidFill>
                  <a:srgbClr val="FFFFFF"/>
                </a:solidFill>
                <a:effectLst/>
                <a:uLnTx/>
                <a:uFillTx/>
                <a:latin typeface="Franklin Gothic Book" panose="020F0502020204030204"/>
                <a:ea typeface="+mn-ea"/>
                <a:cs typeface="+mn-cs"/>
              </a:rPr>
              <a:t>The shoe sold out within minutes of its drop and is now available only on the secondary market where some sellers are asking $750 for a pair.</a:t>
            </a:r>
          </a:p>
        </p:txBody>
      </p:sp>
      <p:cxnSp>
        <p:nvCxnSpPr>
          <p:cNvPr id="17" name="Straight Connector 16">
            <a:extLst>
              <a:ext uri="{FF2B5EF4-FFF2-40B4-BE49-F238E27FC236}">
                <a16:creationId xmlns:a16="http://schemas.microsoft.com/office/drawing/2014/main" id="{588B493D-0ECF-4CA4-AC11-E789330F6E0D}"/>
              </a:ext>
            </a:extLst>
          </p:cNvPr>
          <p:cNvCxnSpPr/>
          <p:nvPr/>
        </p:nvCxnSpPr>
        <p:spPr>
          <a:xfrm>
            <a:off x="286247" y="1439186"/>
            <a:ext cx="4428876" cy="0"/>
          </a:xfrm>
          <a:prstGeom prst="line">
            <a:avLst/>
          </a:prstGeom>
        </p:spPr>
        <p:style>
          <a:lnRef idx="1">
            <a:schemeClr val="accent1"/>
          </a:lnRef>
          <a:fillRef idx="0">
            <a:schemeClr val="accent1"/>
          </a:fillRef>
          <a:effectRef idx="0">
            <a:schemeClr val="accent1"/>
          </a:effectRef>
          <a:fontRef idx="minor">
            <a:schemeClr val="tx1"/>
          </a:fontRef>
        </p:style>
      </p:cxnSp>
      <p:pic>
        <p:nvPicPr>
          <p:cNvPr id="2" name="Picture 1">
            <a:extLst>
              <a:ext uri="{FF2B5EF4-FFF2-40B4-BE49-F238E27FC236}">
                <a16:creationId xmlns:a16="http://schemas.microsoft.com/office/drawing/2014/main" id="{E4059FD7-7DD7-4893-B794-CD2F29F26198}"/>
              </a:ext>
            </a:extLst>
          </p:cNvPr>
          <p:cNvPicPr>
            <a:picLocks noChangeAspect="1"/>
          </p:cNvPicPr>
          <p:nvPr/>
        </p:nvPicPr>
        <p:blipFill>
          <a:blip r:embed="rId2" cstate="print">
            <a:extLst>
              <a:ext uri="{28A0092B-C50C-407E-A947-70E740481C1C}">
                <a14:useLocalDpi xmlns:a14="http://schemas.microsoft.com/office/drawing/2010/main"/>
              </a:ext>
            </a:extLst>
          </a:blip>
          <a:srcRect/>
          <a:stretch>
            <a:fillRect/>
          </a:stretch>
        </p:blipFill>
        <p:spPr bwMode="auto">
          <a:xfrm>
            <a:off x="5980713" y="1660350"/>
            <a:ext cx="5700537" cy="4000121"/>
          </a:xfrm>
          <a:prstGeom prst="rect">
            <a:avLst/>
          </a:prstGeom>
          <a:noFill/>
          <a:ln>
            <a:noFill/>
          </a:ln>
        </p:spPr>
      </p:pic>
    </p:spTree>
    <p:extLst>
      <p:ext uri="{BB962C8B-B14F-4D97-AF65-F5344CB8AC3E}">
        <p14:creationId xmlns:p14="http://schemas.microsoft.com/office/powerpoint/2010/main" val="1364034587"/>
      </p:ext>
    </p:extLst>
  </p:cSld>
  <p:clrMapOvr>
    <a:overrideClrMapping bg1="dk1" tx1="lt1" bg2="dk2" tx2="lt2" accent1="accent1" accent2="accent2" accent3="accent3" accent4="accent4" accent5="accent5" accent6="accent6" hlink="hlink" folHlink="folHlink"/>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33" name="Rectangle 32">
            <a:extLst>
              <a:ext uri="{FF2B5EF4-FFF2-40B4-BE49-F238E27FC236}">
                <a16:creationId xmlns:a16="http://schemas.microsoft.com/office/drawing/2014/main" id="{E844E128-FF69-4E9F-8327-6B504B3C5AE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 y="0"/>
            <a:ext cx="12191985" cy="685800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Franklin Gothic Book" panose="020F0502020204030204"/>
              <a:ea typeface="+mn-ea"/>
              <a:cs typeface="+mn-cs"/>
            </a:endParaRPr>
          </a:p>
        </p:txBody>
      </p:sp>
      <p:cxnSp>
        <p:nvCxnSpPr>
          <p:cNvPr id="35" name="Straight Connector 34">
            <a:extLst>
              <a:ext uri="{FF2B5EF4-FFF2-40B4-BE49-F238E27FC236}">
                <a16:creationId xmlns:a16="http://schemas.microsoft.com/office/drawing/2014/main" id="{055CEADF-09EA-423C-8C45-F94AF44D5AF0}"/>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723686" y="2353592"/>
            <a:ext cx="329184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3" name="Rectangle 2">
            <a:extLst>
              <a:ext uri="{FF2B5EF4-FFF2-40B4-BE49-F238E27FC236}">
                <a16:creationId xmlns:a16="http://schemas.microsoft.com/office/drawing/2014/main" id="{96126C90-5685-4F82-8575-E49BF31DA848}"/>
              </a:ext>
            </a:extLst>
          </p:cNvPr>
          <p:cNvSpPr/>
          <p:nvPr/>
        </p:nvSpPr>
        <p:spPr>
          <a:xfrm>
            <a:off x="4372481" y="0"/>
            <a:ext cx="7819504" cy="685799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Franklin Gothic Book" panose="020F0502020204030204"/>
              <a:ea typeface="+mn-ea"/>
              <a:cs typeface="+mn-cs"/>
            </a:endParaRPr>
          </a:p>
        </p:txBody>
      </p:sp>
      <p:sp>
        <p:nvSpPr>
          <p:cNvPr id="5" name="Rectangle 4">
            <a:extLst>
              <a:ext uri="{FF2B5EF4-FFF2-40B4-BE49-F238E27FC236}">
                <a16:creationId xmlns:a16="http://schemas.microsoft.com/office/drawing/2014/main" id="{5A1F986A-80EB-48A0-8F1F-85FDDFFC9C1B}"/>
              </a:ext>
            </a:extLst>
          </p:cNvPr>
          <p:cNvSpPr/>
          <p:nvPr/>
        </p:nvSpPr>
        <p:spPr>
          <a:xfrm>
            <a:off x="-1" y="3"/>
            <a:ext cx="5255813" cy="685799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Franklin Gothic Book" panose="020F0502020204030204"/>
              <a:ea typeface="+mn-ea"/>
              <a:cs typeface="+mn-cs"/>
            </a:endParaRPr>
          </a:p>
        </p:txBody>
      </p:sp>
      <p:sp>
        <p:nvSpPr>
          <p:cNvPr id="12" name="Title 1">
            <a:extLst>
              <a:ext uri="{FF2B5EF4-FFF2-40B4-BE49-F238E27FC236}">
                <a16:creationId xmlns:a16="http://schemas.microsoft.com/office/drawing/2014/main" id="{0EF2FE17-012A-4831-8CF0-A0E953750790}"/>
              </a:ext>
            </a:extLst>
          </p:cNvPr>
          <p:cNvSpPr txBox="1">
            <a:spLocks/>
          </p:cNvSpPr>
          <p:nvPr/>
        </p:nvSpPr>
        <p:spPr>
          <a:xfrm>
            <a:off x="177414" y="99303"/>
            <a:ext cx="4619707" cy="1672846"/>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4700" i="0" kern="1200" spc="-50" baseline="0">
                <a:solidFill>
                  <a:schemeClr val="tx1">
                    <a:lumMod val="75000"/>
                    <a:lumOff val="25000"/>
                  </a:schemeClr>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3700" b="0" i="0" u="none" strike="noStrike" kern="1200" cap="none" spc="-50" normalizeH="0" baseline="0" noProof="0" dirty="0">
                <a:ln>
                  <a:noFill/>
                </a:ln>
                <a:solidFill>
                  <a:srgbClr val="FFFFFF"/>
                </a:solidFill>
                <a:effectLst/>
                <a:uLnTx/>
                <a:uFillTx/>
                <a:latin typeface="Bookman Old Style" panose="020F0302020204030204"/>
                <a:ea typeface="+mj-ea"/>
                <a:cs typeface="+mj-cs"/>
              </a:rPr>
              <a:t>Nike “Coming to America” Zoom Freak 1</a:t>
            </a:r>
          </a:p>
        </p:txBody>
      </p:sp>
      <p:sp>
        <p:nvSpPr>
          <p:cNvPr id="13" name="TextBox 12">
            <a:extLst>
              <a:ext uri="{FF2B5EF4-FFF2-40B4-BE49-F238E27FC236}">
                <a16:creationId xmlns:a16="http://schemas.microsoft.com/office/drawing/2014/main" id="{65BB9296-FC98-48CD-BE8E-E6029F6B75AC}"/>
              </a:ext>
            </a:extLst>
          </p:cNvPr>
          <p:cNvSpPr txBox="1"/>
          <p:nvPr/>
        </p:nvSpPr>
        <p:spPr>
          <a:xfrm>
            <a:off x="267366" y="2083245"/>
            <a:ext cx="4439805" cy="4169535"/>
          </a:xfrm>
          <a:prstGeom prst="rect">
            <a:avLst/>
          </a:prstGeom>
        </p:spPr>
        <p:txBody>
          <a:bodyPr vert="horz" lIns="0" tIns="45720" rIns="0" bIns="45720" rtlCol="0">
            <a:noAutofit/>
          </a:bodyPr>
          <a:lstStyle/>
          <a:p>
            <a:pPr marL="0" marR="0" lvl="0" indent="0" algn="l" defTabSz="914400" rtl="0" eaLnBrk="1" fontAlgn="auto" latinLnBrk="0" hangingPunct="1">
              <a:lnSpc>
                <a:spcPct val="90000"/>
              </a:lnSpc>
              <a:spcBef>
                <a:spcPts val="0"/>
              </a:spcBef>
              <a:spcAft>
                <a:spcPts val="600"/>
              </a:spcAft>
              <a:buClrTx/>
              <a:buSzTx/>
              <a:buFont typeface="Calibri" panose="020F0502020204030204" pitchFamily="34" charset="0"/>
              <a:buNone/>
              <a:tabLst/>
              <a:defRPr/>
            </a:pPr>
            <a:r>
              <a:rPr kumimoji="0" lang="en-US" sz="1800" b="0" i="0" u="none" strike="noStrike" kern="1200" cap="none" spc="0" normalizeH="0" baseline="0" noProof="0" dirty="0">
                <a:ln>
                  <a:noFill/>
                </a:ln>
                <a:solidFill>
                  <a:srgbClr val="FFFFFF"/>
                </a:solidFill>
                <a:effectLst/>
                <a:uLnTx/>
                <a:uFillTx/>
                <a:latin typeface="Franklin Gothic Book" panose="020F0502020204030204"/>
                <a:ea typeface="+mn-ea"/>
                <a:cs typeface="+mn-cs"/>
              </a:rPr>
              <a:t>Nike, paying tribute to Giannis Antetokounmpo’s favorite movie, released the Zoom Freak 1 'Coming to America' sneaker in celebration of the Milwaukee Bucks’ star winning the NBA MVP award.</a:t>
            </a:r>
          </a:p>
          <a:p>
            <a:pPr marL="0" marR="0" lvl="0" indent="0" algn="l" defTabSz="914400" rtl="0" eaLnBrk="1" fontAlgn="auto" latinLnBrk="0" hangingPunct="1">
              <a:lnSpc>
                <a:spcPct val="90000"/>
              </a:lnSpc>
              <a:spcBef>
                <a:spcPts val="0"/>
              </a:spcBef>
              <a:spcAft>
                <a:spcPts val="600"/>
              </a:spcAft>
              <a:buClrTx/>
              <a:buSzTx/>
              <a:buFont typeface="Calibri" panose="020F0502020204030204" pitchFamily="34" charset="0"/>
              <a:buNone/>
              <a:tabLst/>
              <a:defRPr/>
            </a:pPr>
            <a:endParaRPr lang="en-US" dirty="0">
              <a:solidFill>
                <a:srgbClr val="FFFFFF"/>
              </a:solidFill>
              <a:latin typeface="Franklin Gothic Book" panose="020F0502020204030204"/>
            </a:endParaRPr>
          </a:p>
          <a:p>
            <a:pPr marL="0" marR="0" lvl="0" indent="0" algn="l" defTabSz="914400" rtl="0" eaLnBrk="1" fontAlgn="auto" latinLnBrk="0" hangingPunct="1">
              <a:lnSpc>
                <a:spcPct val="90000"/>
              </a:lnSpc>
              <a:spcBef>
                <a:spcPts val="0"/>
              </a:spcBef>
              <a:spcAft>
                <a:spcPts val="600"/>
              </a:spcAft>
              <a:buClrTx/>
              <a:buSzTx/>
              <a:buFont typeface="Calibri" panose="020F0502020204030204" pitchFamily="34" charset="0"/>
              <a:buNone/>
              <a:tabLst/>
              <a:defRPr/>
            </a:pPr>
            <a:r>
              <a:rPr kumimoji="0" lang="en-US" sz="1800" b="0" i="0" u="none" strike="noStrike" kern="1200" cap="none" spc="0" normalizeH="0" baseline="0" noProof="0" dirty="0">
                <a:ln>
                  <a:noFill/>
                </a:ln>
                <a:solidFill>
                  <a:srgbClr val="FFFFFF"/>
                </a:solidFill>
                <a:effectLst/>
                <a:uLnTx/>
                <a:uFillTx/>
                <a:latin typeface="Franklin Gothic Book" panose="020F0502020204030204"/>
                <a:ea typeface="+mn-ea"/>
                <a:cs typeface="+mn-cs"/>
              </a:rPr>
              <a:t>The shoe retailed for $120.</a:t>
            </a:r>
          </a:p>
        </p:txBody>
      </p:sp>
      <p:cxnSp>
        <p:nvCxnSpPr>
          <p:cNvPr id="17" name="Straight Connector 16">
            <a:extLst>
              <a:ext uri="{FF2B5EF4-FFF2-40B4-BE49-F238E27FC236}">
                <a16:creationId xmlns:a16="http://schemas.microsoft.com/office/drawing/2014/main" id="{588B493D-0ECF-4CA4-AC11-E789330F6E0D}"/>
              </a:ext>
            </a:extLst>
          </p:cNvPr>
          <p:cNvCxnSpPr/>
          <p:nvPr/>
        </p:nvCxnSpPr>
        <p:spPr>
          <a:xfrm>
            <a:off x="278295" y="1871448"/>
            <a:ext cx="4428876" cy="0"/>
          </a:xfrm>
          <a:prstGeom prst="line">
            <a:avLst/>
          </a:prstGeom>
        </p:spPr>
        <p:style>
          <a:lnRef idx="1">
            <a:schemeClr val="accent1"/>
          </a:lnRef>
          <a:fillRef idx="0">
            <a:schemeClr val="accent1"/>
          </a:fillRef>
          <a:effectRef idx="0">
            <a:schemeClr val="accent1"/>
          </a:effectRef>
          <a:fontRef idx="minor">
            <a:schemeClr val="tx1"/>
          </a:fontRef>
        </p:style>
      </p:cxnSp>
      <p:pic>
        <p:nvPicPr>
          <p:cNvPr id="2" name="Picture 1" descr="Coming to America Sneaker">
            <a:extLst>
              <a:ext uri="{FF2B5EF4-FFF2-40B4-BE49-F238E27FC236}">
                <a16:creationId xmlns:a16="http://schemas.microsoft.com/office/drawing/2014/main" id="{04C20F81-ADFF-4DFC-AB68-BDF847F60175}"/>
              </a:ext>
            </a:extLst>
          </p:cNvPr>
          <p:cNvPicPr>
            <a:picLocks noChangeAspect="1"/>
          </p:cNvPicPr>
          <p:nvPr/>
        </p:nvPicPr>
        <p:blipFill>
          <a:blip r:embed="rId2">
            <a:extLst>
              <a:ext uri="{28A0092B-C50C-407E-A947-70E740481C1C}">
                <a14:useLocalDpi xmlns:a14="http://schemas.microsoft.com/office/drawing/2010/main"/>
              </a:ext>
            </a:extLst>
          </a:blip>
          <a:srcRect/>
          <a:stretch>
            <a:fillRect/>
          </a:stretch>
        </p:blipFill>
        <p:spPr bwMode="auto">
          <a:xfrm>
            <a:off x="6477859" y="225890"/>
            <a:ext cx="4489161" cy="3203110"/>
          </a:xfrm>
          <a:prstGeom prst="rect">
            <a:avLst/>
          </a:prstGeom>
          <a:noFill/>
          <a:ln>
            <a:noFill/>
          </a:ln>
        </p:spPr>
      </p:pic>
      <p:pic>
        <p:nvPicPr>
          <p:cNvPr id="4" name="Picture 3" descr="View image on Twitter">
            <a:extLst>
              <a:ext uri="{FF2B5EF4-FFF2-40B4-BE49-F238E27FC236}">
                <a16:creationId xmlns:a16="http://schemas.microsoft.com/office/drawing/2014/main" id="{B8C8AE88-35BB-4902-B3D2-9544422DDB2A}"/>
              </a:ext>
            </a:extLst>
          </p:cNvPr>
          <p:cNvPicPr>
            <a:picLocks noChangeAspect="1"/>
          </p:cNvPicPr>
          <p:nvPr/>
        </p:nvPicPr>
        <p:blipFill>
          <a:blip r:embed="rId3">
            <a:extLst>
              <a:ext uri="{28A0092B-C50C-407E-A947-70E740481C1C}">
                <a14:useLocalDpi xmlns:a14="http://schemas.microsoft.com/office/drawing/2010/main"/>
              </a:ext>
            </a:extLst>
          </a:blip>
          <a:srcRect/>
          <a:stretch>
            <a:fillRect/>
          </a:stretch>
        </p:blipFill>
        <p:spPr bwMode="auto">
          <a:xfrm>
            <a:off x="5686156" y="3654890"/>
            <a:ext cx="6075484" cy="3037742"/>
          </a:xfrm>
          <a:prstGeom prst="rect">
            <a:avLst/>
          </a:prstGeom>
          <a:noFill/>
          <a:ln>
            <a:noFill/>
          </a:ln>
        </p:spPr>
      </p:pic>
    </p:spTree>
    <p:extLst>
      <p:ext uri="{BB962C8B-B14F-4D97-AF65-F5344CB8AC3E}">
        <p14:creationId xmlns:p14="http://schemas.microsoft.com/office/powerpoint/2010/main" val="60266579"/>
      </p:ext>
    </p:extLst>
  </p:cSld>
  <p:clrMapOvr>
    <a:overrideClrMapping bg1="dk1" tx1="lt1" bg2="dk2" tx2="lt2" accent1="accent1" accent2="accent2" accent3="accent3" accent4="accent4" accent5="accent5" accent6="accent6" hlink="hlink" folHlink="folHlink"/>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33" name="Rectangle 32">
            <a:extLst>
              <a:ext uri="{FF2B5EF4-FFF2-40B4-BE49-F238E27FC236}">
                <a16:creationId xmlns:a16="http://schemas.microsoft.com/office/drawing/2014/main" id="{E844E128-FF69-4E9F-8327-6B504B3C5AE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 y="0"/>
            <a:ext cx="12191985" cy="685800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Franklin Gothic Book" panose="020F0502020204030204"/>
              <a:ea typeface="+mn-ea"/>
              <a:cs typeface="+mn-cs"/>
            </a:endParaRPr>
          </a:p>
        </p:txBody>
      </p:sp>
      <p:cxnSp>
        <p:nvCxnSpPr>
          <p:cNvPr id="35" name="Straight Connector 34">
            <a:extLst>
              <a:ext uri="{FF2B5EF4-FFF2-40B4-BE49-F238E27FC236}">
                <a16:creationId xmlns:a16="http://schemas.microsoft.com/office/drawing/2014/main" id="{055CEADF-09EA-423C-8C45-F94AF44D5AF0}"/>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723686" y="2353592"/>
            <a:ext cx="329184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3" name="Rectangle 2">
            <a:extLst>
              <a:ext uri="{FF2B5EF4-FFF2-40B4-BE49-F238E27FC236}">
                <a16:creationId xmlns:a16="http://schemas.microsoft.com/office/drawing/2014/main" id="{96126C90-5685-4F82-8575-E49BF31DA848}"/>
              </a:ext>
            </a:extLst>
          </p:cNvPr>
          <p:cNvSpPr/>
          <p:nvPr/>
        </p:nvSpPr>
        <p:spPr>
          <a:xfrm>
            <a:off x="4361525" y="-9"/>
            <a:ext cx="7819504" cy="685799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Franklin Gothic Book" panose="020F0502020204030204"/>
              <a:ea typeface="+mn-ea"/>
              <a:cs typeface="+mn-cs"/>
            </a:endParaRPr>
          </a:p>
        </p:txBody>
      </p:sp>
      <p:sp>
        <p:nvSpPr>
          <p:cNvPr id="5" name="Rectangle 4">
            <a:extLst>
              <a:ext uri="{FF2B5EF4-FFF2-40B4-BE49-F238E27FC236}">
                <a16:creationId xmlns:a16="http://schemas.microsoft.com/office/drawing/2014/main" id="{5A1F986A-80EB-48A0-8F1F-85FDDFFC9C1B}"/>
              </a:ext>
            </a:extLst>
          </p:cNvPr>
          <p:cNvSpPr/>
          <p:nvPr/>
        </p:nvSpPr>
        <p:spPr>
          <a:xfrm>
            <a:off x="0" y="-3"/>
            <a:ext cx="5317544" cy="685799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Franklin Gothic Book" panose="020F0502020204030204"/>
              <a:ea typeface="+mn-ea"/>
              <a:cs typeface="+mn-cs"/>
            </a:endParaRPr>
          </a:p>
        </p:txBody>
      </p:sp>
      <p:sp>
        <p:nvSpPr>
          <p:cNvPr id="12" name="Title 1">
            <a:extLst>
              <a:ext uri="{FF2B5EF4-FFF2-40B4-BE49-F238E27FC236}">
                <a16:creationId xmlns:a16="http://schemas.microsoft.com/office/drawing/2014/main" id="{0EF2FE17-012A-4831-8CF0-A0E953750790}"/>
              </a:ext>
            </a:extLst>
          </p:cNvPr>
          <p:cNvSpPr txBox="1">
            <a:spLocks/>
          </p:cNvSpPr>
          <p:nvPr/>
        </p:nvSpPr>
        <p:spPr>
          <a:xfrm>
            <a:off x="182879" y="99301"/>
            <a:ext cx="4619707" cy="1672846"/>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4700" i="0" kern="1200" spc="-50" baseline="0">
                <a:solidFill>
                  <a:schemeClr val="tx1">
                    <a:lumMod val="75000"/>
                    <a:lumOff val="25000"/>
                  </a:schemeClr>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3700" b="0" i="0" u="none" strike="noStrike" kern="1200" cap="none" spc="-50" normalizeH="0" baseline="0" noProof="0" dirty="0">
                <a:ln>
                  <a:noFill/>
                </a:ln>
                <a:solidFill>
                  <a:srgbClr val="FFFFFF"/>
                </a:solidFill>
                <a:effectLst/>
                <a:uLnTx/>
                <a:uFillTx/>
                <a:latin typeface="Bookman Old Style" panose="020F0302020204030204"/>
                <a:ea typeface="+mj-ea"/>
                <a:cs typeface="+mj-cs"/>
              </a:rPr>
              <a:t>adidas “Spidey Sense” with Donovan Mitchell</a:t>
            </a:r>
          </a:p>
        </p:txBody>
      </p:sp>
      <p:sp>
        <p:nvSpPr>
          <p:cNvPr id="13" name="TextBox 12">
            <a:extLst>
              <a:ext uri="{FF2B5EF4-FFF2-40B4-BE49-F238E27FC236}">
                <a16:creationId xmlns:a16="http://schemas.microsoft.com/office/drawing/2014/main" id="{65BB9296-FC98-48CD-BE8E-E6029F6B75AC}"/>
              </a:ext>
            </a:extLst>
          </p:cNvPr>
          <p:cNvSpPr txBox="1"/>
          <p:nvPr/>
        </p:nvSpPr>
        <p:spPr>
          <a:xfrm>
            <a:off x="267367" y="2059391"/>
            <a:ext cx="4428876" cy="4169535"/>
          </a:xfrm>
          <a:prstGeom prst="rect">
            <a:avLst/>
          </a:prstGeom>
        </p:spPr>
        <p:txBody>
          <a:bodyPr vert="horz" lIns="0" tIns="45720" rIns="0" bIns="45720" rtlCol="0">
            <a:noAutofit/>
          </a:bodyPr>
          <a:lstStyle/>
          <a:p>
            <a:pPr marL="0" marR="0" lvl="0" indent="0" algn="l" defTabSz="914400" rtl="0" eaLnBrk="1" fontAlgn="auto" latinLnBrk="0" hangingPunct="1">
              <a:lnSpc>
                <a:spcPct val="90000"/>
              </a:lnSpc>
              <a:spcBef>
                <a:spcPts val="0"/>
              </a:spcBef>
              <a:spcAft>
                <a:spcPts val="600"/>
              </a:spcAft>
              <a:buClrTx/>
              <a:buSzTx/>
              <a:buFont typeface="Calibri" panose="020F0502020204030204" pitchFamily="34" charset="0"/>
              <a:buNone/>
              <a:tabLst/>
              <a:defRPr/>
            </a:pPr>
            <a:r>
              <a:rPr kumimoji="0" lang="en-US" sz="1800" b="0" i="0" u="none" strike="noStrike" kern="1200" cap="none" spc="0" normalizeH="0" baseline="0" noProof="0" dirty="0">
                <a:ln>
                  <a:noFill/>
                </a:ln>
                <a:solidFill>
                  <a:srgbClr val="FFFFFF"/>
                </a:solidFill>
                <a:effectLst/>
                <a:uLnTx/>
                <a:uFillTx/>
                <a:latin typeface="Franklin Gothic Book" panose="020F0502020204030204"/>
                <a:ea typeface="+mn-ea"/>
                <a:cs typeface="+mn-cs"/>
              </a:rPr>
              <a:t>In alignment with Donovan Mitchell’s “</a:t>
            </a:r>
            <a:r>
              <a:rPr kumimoji="0" lang="en-US" sz="1800" b="0" i="0" u="none" strike="noStrike" kern="1200" cap="none" spc="0" normalizeH="0" baseline="0" noProof="0" dirty="0" err="1">
                <a:ln>
                  <a:noFill/>
                </a:ln>
                <a:solidFill>
                  <a:srgbClr val="FFFFFF"/>
                </a:solidFill>
                <a:effectLst/>
                <a:uLnTx/>
                <a:uFillTx/>
                <a:latin typeface="Franklin Gothic Book" panose="020F0502020204030204"/>
                <a:ea typeface="+mn-ea"/>
                <a:cs typeface="+mn-cs"/>
              </a:rPr>
              <a:t>Spida</a:t>
            </a:r>
            <a:r>
              <a:rPr kumimoji="0" lang="en-US" sz="1800" b="0" i="0" u="none" strike="noStrike" kern="1200" cap="none" spc="0" normalizeH="0" baseline="0" noProof="0" dirty="0">
                <a:ln>
                  <a:noFill/>
                </a:ln>
                <a:solidFill>
                  <a:srgbClr val="FFFFFF"/>
                </a:solidFill>
                <a:effectLst/>
                <a:uLnTx/>
                <a:uFillTx/>
                <a:latin typeface="Franklin Gothic Book" panose="020F0502020204030204"/>
                <a:ea typeface="+mn-ea"/>
                <a:cs typeface="+mn-cs"/>
              </a:rPr>
              <a:t>” nickname, the NBA star helped design these spiderman-themed kicks in collaboration with adidas just in time for the NBA season to resume in the bubble.  </a:t>
            </a:r>
          </a:p>
          <a:p>
            <a:pPr marL="0" marR="0" lvl="0" indent="0" algn="l" defTabSz="914400" rtl="0" eaLnBrk="1" fontAlgn="auto" latinLnBrk="0" hangingPunct="1">
              <a:lnSpc>
                <a:spcPct val="90000"/>
              </a:lnSpc>
              <a:spcBef>
                <a:spcPts val="0"/>
              </a:spcBef>
              <a:spcAft>
                <a:spcPts val="600"/>
              </a:spcAft>
              <a:buClrTx/>
              <a:buSzTx/>
              <a:buFont typeface="Calibri" panose="020F0502020204030204" pitchFamily="34" charset="0"/>
              <a:buNone/>
              <a:tabLst/>
              <a:defRPr/>
            </a:pPr>
            <a:endParaRPr lang="en-US" dirty="0">
              <a:solidFill>
                <a:srgbClr val="FFFFFF"/>
              </a:solidFill>
              <a:latin typeface="Franklin Gothic Book" panose="020F0502020204030204"/>
            </a:endParaRPr>
          </a:p>
          <a:p>
            <a:pPr marL="0" marR="0" lvl="0" indent="0" algn="l" defTabSz="914400" rtl="0" eaLnBrk="1" fontAlgn="auto" latinLnBrk="0" hangingPunct="1">
              <a:lnSpc>
                <a:spcPct val="90000"/>
              </a:lnSpc>
              <a:spcBef>
                <a:spcPts val="0"/>
              </a:spcBef>
              <a:spcAft>
                <a:spcPts val="600"/>
              </a:spcAft>
              <a:buClrTx/>
              <a:buSzTx/>
              <a:buFont typeface="Calibri" panose="020F0502020204030204" pitchFamily="34" charset="0"/>
              <a:buNone/>
              <a:tabLst/>
              <a:defRPr/>
            </a:pPr>
            <a:r>
              <a:rPr kumimoji="0" lang="en-US" sz="1800" b="0" i="0" u="none" strike="noStrike" kern="1200" cap="none" spc="0" normalizeH="0" baseline="0" noProof="0" dirty="0">
                <a:ln>
                  <a:noFill/>
                </a:ln>
                <a:solidFill>
                  <a:srgbClr val="FFFFFF"/>
                </a:solidFill>
                <a:effectLst/>
                <a:uLnTx/>
                <a:uFillTx/>
                <a:latin typeface="Franklin Gothic Book" panose="020F0502020204030204"/>
                <a:ea typeface="+mn-ea"/>
                <a:cs typeface="+mn-cs"/>
              </a:rPr>
              <a:t>The electric green colorway for Mitchell’s Don Issue #2 sneaker is described as “Spidey-Sense” and the shoe will drop later this month on adidas’ website for $100.</a:t>
            </a:r>
          </a:p>
        </p:txBody>
      </p:sp>
      <p:cxnSp>
        <p:nvCxnSpPr>
          <p:cNvPr id="17" name="Straight Connector 16">
            <a:extLst>
              <a:ext uri="{FF2B5EF4-FFF2-40B4-BE49-F238E27FC236}">
                <a16:creationId xmlns:a16="http://schemas.microsoft.com/office/drawing/2014/main" id="{588B493D-0ECF-4CA4-AC11-E789330F6E0D}"/>
              </a:ext>
            </a:extLst>
          </p:cNvPr>
          <p:cNvCxnSpPr/>
          <p:nvPr/>
        </p:nvCxnSpPr>
        <p:spPr>
          <a:xfrm>
            <a:off x="278295" y="1871448"/>
            <a:ext cx="4428876" cy="0"/>
          </a:xfrm>
          <a:prstGeom prst="line">
            <a:avLst/>
          </a:prstGeom>
        </p:spPr>
        <p:style>
          <a:lnRef idx="1">
            <a:schemeClr val="accent1"/>
          </a:lnRef>
          <a:fillRef idx="0">
            <a:schemeClr val="accent1"/>
          </a:fillRef>
          <a:effectRef idx="0">
            <a:schemeClr val="accent1"/>
          </a:effectRef>
          <a:fontRef idx="minor">
            <a:schemeClr val="tx1"/>
          </a:fontRef>
        </p:style>
      </p:cxnSp>
      <p:pic>
        <p:nvPicPr>
          <p:cNvPr id="1026" name="Picture 2" descr="Adidas Reveals New Marvel D.O.N Issue 2 “Spidey-Sense” Shoe | Marvel">
            <a:extLst>
              <a:ext uri="{FF2B5EF4-FFF2-40B4-BE49-F238E27FC236}">
                <a16:creationId xmlns:a16="http://schemas.microsoft.com/office/drawing/2014/main" id="{15419DE0-9531-4A7C-85A0-EEB3DDFB13D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28515" y="-21"/>
            <a:ext cx="6858000"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55023792"/>
      </p:ext>
    </p:extLst>
  </p:cSld>
  <p:clrMapOvr>
    <a:overrideClrMapping bg1="dk1" tx1="lt1" bg2="dk2" tx2="lt2" accent1="accent1" accent2="accent2" accent3="accent3" accent4="accent4" accent5="accent5" accent6="accent6" hlink="hlink" folHlink="folHlink"/>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33" name="Rectangle 32">
            <a:extLst>
              <a:ext uri="{FF2B5EF4-FFF2-40B4-BE49-F238E27FC236}">
                <a16:creationId xmlns:a16="http://schemas.microsoft.com/office/drawing/2014/main" id="{E844E128-FF69-4E9F-8327-6B504B3C5AE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 y="0"/>
            <a:ext cx="12191985" cy="685800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Franklin Gothic Book" panose="020F0502020204030204"/>
              <a:ea typeface="+mn-ea"/>
              <a:cs typeface="+mn-cs"/>
            </a:endParaRPr>
          </a:p>
        </p:txBody>
      </p:sp>
      <p:cxnSp>
        <p:nvCxnSpPr>
          <p:cNvPr id="35" name="Straight Connector 34">
            <a:extLst>
              <a:ext uri="{FF2B5EF4-FFF2-40B4-BE49-F238E27FC236}">
                <a16:creationId xmlns:a16="http://schemas.microsoft.com/office/drawing/2014/main" id="{055CEADF-09EA-423C-8C45-F94AF44D5AF0}"/>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723686" y="2353592"/>
            <a:ext cx="329184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3" name="Rectangle 2">
            <a:extLst>
              <a:ext uri="{FF2B5EF4-FFF2-40B4-BE49-F238E27FC236}">
                <a16:creationId xmlns:a16="http://schemas.microsoft.com/office/drawing/2014/main" id="{96126C90-5685-4F82-8575-E49BF31DA848}"/>
              </a:ext>
            </a:extLst>
          </p:cNvPr>
          <p:cNvSpPr/>
          <p:nvPr/>
        </p:nvSpPr>
        <p:spPr>
          <a:xfrm>
            <a:off x="4372481" y="0"/>
            <a:ext cx="7819504" cy="685799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Franklin Gothic Book" panose="020F0502020204030204"/>
              <a:ea typeface="+mn-ea"/>
              <a:cs typeface="+mn-cs"/>
            </a:endParaRPr>
          </a:p>
        </p:txBody>
      </p:sp>
      <p:sp>
        <p:nvSpPr>
          <p:cNvPr id="5" name="Rectangle 4">
            <a:extLst>
              <a:ext uri="{FF2B5EF4-FFF2-40B4-BE49-F238E27FC236}">
                <a16:creationId xmlns:a16="http://schemas.microsoft.com/office/drawing/2014/main" id="{5A1F986A-80EB-48A0-8F1F-85FDDFFC9C1B}"/>
              </a:ext>
            </a:extLst>
          </p:cNvPr>
          <p:cNvSpPr/>
          <p:nvPr/>
        </p:nvSpPr>
        <p:spPr>
          <a:xfrm>
            <a:off x="-1" y="3"/>
            <a:ext cx="5255813" cy="685799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Franklin Gothic Book" panose="020F0502020204030204"/>
              <a:ea typeface="+mn-ea"/>
              <a:cs typeface="+mn-cs"/>
            </a:endParaRPr>
          </a:p>
        </p:txBody>
      </p:sp>
      <p:sp>
        <p:nvSpPr>
          <p:cNvPr id="12" name="Title 1">
            <a:extLst>
              <a:ext uri="{FF2B5EF4-FFF2-40B4-BE49-F238E27FC236}">
                <a16:creationId xmlns:a16="http://schemas.microsoft.com/office/drawing/2014/main" id="{0EF2FE17-012A-4831-8CF0-A0E953750790}"/>
              </a:ext>
            </a:extLst>
          </p:cNvPr>
          <p:cNvSpPr txBox="1">
            <a:spLocks/>
          </p:cNvSpPr>
          <p:nvPr/>
        </p:nvSpPr>
        <p:spPr>
          <a:xfrm>
            <a:off x="182880" y="164267"/>
            <a:ext cx="4619707" cy="1163601"/>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4700" i="0" kern="1200" spc="-50" baseline="0">
                <a:solidFill>
                  <a:schemeClr val="tx1">
                    <a:lumMod val="75000"/>
                    <a:lumOff val="25000"/>
                  </a:schemeClr>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3700" b="0" i="0" u="none" strike="noStrike" kern="1200" cap="none" spc="-50" normalizeH="0" baseline="0" noProof="0" dirty="0">
                <a:ln>
                  <a:noFill/>
                </a:ln>
                <a:solidFill>
                  <a:srgbClr val="FFFFFF"/>
                </a:solidFill>
                <a:effectLst/>
                <a:uLnTx/>
                <a:uFillTx/>
                <a:latin typeface="Bookman Old Style" panose="020F0302020204030204"/>
                <a:ea typeface="+mj-ea"/>
                <a:cs typeface="+mj-cs"/>
              </a:rPr>
              <a:t>Vans “Van Gogh” Collection</a:t>
            </a:r>
          </a:p>
        </p:txBody>
      </p:sp>
      <p:sp>
        <p:nvSpPr>
          <p:cNvPr id="13" name="TextBox 12">
            <a:extLst>
              <a:ext uri="{FF2B5EF4-FFF2-40B4-BE49-F238E27FC236}">
                <a16:creationId xmlns:a16="http://schemas.microsoft.com/office/drawing/2014/main" id="{65BB9296-FC98-48CD-BE8E-E6029F6B75AC}"/>
              </a:ext>
            </a:extLst>
          </p:cNvPr>
          <p:cNvSpPr txBox="1"/>
          <p:nvPr/>
        </p:nvSpPr>
        <p:spPr>
          <a:xfrm>
            <a:off x="292612" y="1660350"/>
            <a:ext cx="4422511" cy="4169535"/>
          </a:xfrm>
          <a:prstGeom prst="rect">
            <a:avLst/>
          </a:prstGeom>
        </p:spPr>
        <p:txBody>
          <a:bodyPr vert="horz" lIns="0" tIns="45720" rIns="0" bIns="45720" rtlCol="0">
            <a:noAutofit/>
          </a:bodyPr>
          <a:lstStyle/>
          <a:p>
            <a:pPr marL="0" marR="0" lvl="0" indent="0" algn="l" defTabSz="914400" rtl="0" eaLnBrk="1" fontAlgn="auto" latinLnBrk="0" hangingPunct="1">
              <a:lnSpc>
                <a:spcPct val="90000"/>
              </a:lnSpc>
              <a:spcBef>
                <a:spcPts val="0"/>
              </a:spcBef>
              <a:spcAft>
                <a:spcPts val="600"/>
              </a:spcAft>
              <a:buClrTx/>
              <a:buSzTx/>
              <a:buFont typeface="Calibri" panose="020F0502020204030204" pitchFamily="34" charset="0"/>
              <a:buNone/>
              <a:tabLst/>
              <a:defRPr/>
            </a:pPr>
            <a:r>
              <a:rPr kumimoji="0" lang="en-US" sz="1800" b="0" i="0" u="none" strike="noStrike" kern="1200" cap="none" spc="0" normalizeH="0" baseline="0" noProof="0" dirty="0">
                <a:ln>
                  <a:noFill/>
                </a:ln>
                <a:solidFill>
                  <a:srgbClr val="FFFFFF"/>
                </a:solidFill>
                <a:effectLst/>
                <a:uLnTx/>
                <a:uFillTx/>
                <a:latin typeface="Franklin Gothic Book" panose="020F0502020204030204"/>
                <a:ea typeface="+mn-ea"/>
                <a:cs typeface="+mn-cs"/>
              </a:rPr>
              <a:t>Vans partnered with the Van Gogh Museum Amsterdam to create a limited-edition collection of sneakers featuring a theme tied to the legendary artist.  Proceeds were dedicated, according to the Vans </a:t>
            </a:r>
            <a:r>
              <a:rPr kumimoji="0" lang="en-US" sz="1800" b="0" i="0" u="none" strike="noStrike" kern="1200" cap="none" spc="0" normalizeH="0" baseline="0" noProof="0" dirty="0">
                <a:ln>
                  <a:noFill/>
                </a:ln>
                <a:solidFill>
                  <a:srgbClr val="FFFFFF"/>
                </a:solidFill>
                <a:effectLst/>
                <a:uLnTx/>
                <a:uFillTx/>
                <a:latin typeface="Franklin Gothic Book" panose="020F0502020204030204"/>
                <a:ea typeface="+mn-ea"/>
                <a:cs typeface="+mn-cs"/>
                <a:hlinkClick r:id="rId2"/>
              </a:rPr>
              <a:t>website</a:t>
            </a:r>
            <a:r>
              <a:rPr kumimoji="0" lang="en-US" sz="1800" b="0" i="0" u="none" strike="noStrike" kern="1200" cap="none" spc="0" normalizeH="0" baseline="0" noProof="0" dirty="0">
                <a:ln>
                  <a:noFill/>
                </a:ln>
                <a:solidFill>
                  <a:srgbClr val="FFFFFF"/>
                </a:solidFill>
                <a:effectLst/>
                <a:uLnTx/>
                <a:uFillTx/>
                <a:latin typeface="Franklin Gothic Book" panose="020F0502020204030204"/>
                <a:ea typeface="+mn-ea"/>
                <a:cs typeface="+mn-cs"/>
              </a:rPr>
              <a:t>, to “the preservation of Van Gogh’s legacy and collection of art.”</a:t>
            </a:r>
          </a:p>
        </p:txBody>
      </p:sp>
      <p:cxnSp>
        <p:nvCxnSpPr>
          <p:cNvPr id="17" name="Straight Connector 16">
            <a:extLst>
              <a:ext uri="{FF2B5EF4-FFF2-40B4-BE49-F238E27FC236}">
                <a16:creationId xmlns:a16="http://schemas.microsoft.com/office/drawing/2014/main" id="{588B493D-0ECF-4CA4-AC11-E789330F6E0D}"/>
              </a:ext>
            </a:extLst>
          </p:cNvPr>
          <p:cNvCxnSpPr/>
          <p:nvPr/>
        </p:nvCxnSpPr>
        <p:spPr>
          <a:xfrm>
            <a:off x="286247" y="1439186"/>
            <a:ext cx="4428876" cy="0"/>
          </a:xfrm>
          <a:prstGeom prst="line">
            <a:avLst/>
          </a:prstGeom>
        </p:spPr>
        <p:style>
          <a:lnRef idx="1">
            <a:schemeClr val="accent1"/>
          </a:lnRef>
          <a:fillRef idx="0">
            <a:schemeClr val="accent1"/>
          </a:fillRef>
          <a:effectRef idx="0">
            <a:schemeClr val="accent1"/>
          </a:effectRef>
          <a:fontRef idx="minor">
            <a:schemeClr val="tx1"/>
          </a:fontRef>
        </p:style>
      </p:cxnSp>
      <p:pic>
        <p:nvPicPr>
          <p:cNvPr id="2" name="Picture 2">
            <a:extLst>
              <a:ext uri="{FF2B5EF4-FFF2-40B4-BE49-F238E27FC236}">
                <a16:creationId xmlns:a16="http://schemas.microsoft.com/office/drawing/2014/main" id="{AF5A3859-3A11-4497-B1FD-032468E14568}"/>
              </a:ext>
            </a:extLst>
          </p:cNvPr>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bwMode="auto">
          <a:xfrm>
            <a:off x="5686886" y="1867650"/>
            <a:ext cx="5967131" cy="31226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038908198"/>
      </p:ext>
    </p:extLst>
  </p:cSld>
  <p:clrMapOvr>
    <a:overrideClrMapping bg1="dk1" tx1="lt1" bg2="dk2" tx2="lt2" accent1="accent1" accent2="accent2" accent3="accent3" accent4="accent4" accent5="accent5" accent6="accent6" hlink="hlink" folHlink="folHlink"/>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33" name="Rectangle 32">
            <a:extLst>
              <a:ext uri="{FF2B5EF4-FFF2-40B4-BE49-F238E27FC236}">
                <a16:creationId xmlns:a16="http://schemas.microsoft.com/office/drawing/2014/main" id="{E844E128-FF69-4E9F-8327-6B504B3C5AE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 y="0"/>
            <a:ext cx="12191985" cy="685800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Franklin Gothic Book" panose="020F0502020204030204"/>
              <a:ea typeface="+mn-ea"/>
              <a:cs typeface="+mn-cs"/>
            </a:endParaRPr>
          </a:p>
        </p:txBody>
      </p:sp>
      <p:cxnSp>
        <p:nvCxnSpPr>
          <p:cNvPr id="35" name="Straight Connector 34">
            <a:extLst>
              <a:ext uri="{FF2B5EF4-FFF2-40B4-BE49-F238E27FC236}">
                <a16:creationId xmlns:a16="http://schemas.microsoft.com/office/drawing/2014/main" id="{055CEADF-09EA-423C-8C45-F94AF44D5AF0}"/>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723686" y="2353592"/>
            <a:ext cx="329184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3" name="Rectangle 2">
            <a:extLst>
              <a:ext uri="{FF2B5EF4-FFF2-40B4-BE49-F238E27FC236}">
                <a16:creationId xmlns:a16="http://schemas.microsoft.com/office/drawing/2014/main" id="{96126C90-5685-4F82-8575-E49BF31DA848}"/>
              </a:ext>
            </a:extLst>
          </p:cNvPr>
          <p:cNvSpPr/>
          <p:nvPr/>
        </p:nvSpPr>
        <p:spPr>
          <a:xfrm>
            <a:off x="4372481" y="0"/>
            <a:ext cx="7819504" cy="685799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Franklin Gothic Book" panose="020F0502020204030204"/>
              <a:ea typeface="+mn-ea"/>
              <a:cs typeface="+mn-cs"/>
            </a:endParaRPr>
          </a:p>
        </p:txBody>
      </p:sp>
      <p:sp>
        <p:nvSpPr>
          <p:cNvPr id="5" name="Rectangle 4">
            <a:extLst>
              <a:ext uri="{FF2B5EF4-FFF2-40B4-BE49-F238E27FC236}">
                <a16:creationId xmlns:a16="http://schemas.microsoft.com/office/drawing/2014/main" id="{5A1F986A-80EB-48A0-8F1F-85FDDFFC9C1B}"/>
              </a:ext>
            </a:extLst>
          </p:cNvPr>
          <p:cNvSpPr/>
          <p:nvPr/>
        </p:nvSpPr>
        <p:spPr>
          <a:xfrm>
            <a:off x="-1" y="3"/>
            <a:ext cx="5255813" cy="685799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Franklin Gothic Book" panose="020F0502020204030204"/>
              <a:ea typeface="+mn-ea"/>
              <a:cs typeface="+mn-cs"/>
            </a:endParaRPr>
          </a:p>
        </p:txBody>
      </p:sp>
      <p:sp>
        <p:nvSpPr>
          <p:cNvPr id="12" name="Title 1">
            <a:extLst>
              <a:ext uri="{FF2B5EF4-FFF2-40B4-BE49-F238E27FC236}">
                <a16:creationId xmlns:a16="http://schemas.microsoft.com/office/drawing/2014/main" id="{0EF2FE17-012A-4831-8CF0-A0E953750790}"/>
              </a:ext>
            </a:extLst>
          </p:cNvPr>
          <p:cNvSpPr txBox="1">
            <a:spLocks/>
          </p:cNvSpPr>
          <p:nvPr/>
        </p:nvSpPr>
        <p:spPr>
          <a:xfrm>
            <a:off x="182880" y="164267"/>
            <a:ext cx="4619707" cy="1163601"/>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4700" i="0" kern="1200" spc="-50" baseline="0">
                <a:solidFill>
                  <a:schemeClr val="tx1">
                    <a:lumMod val="75000"/>
                    <a:lumOff val="25000"/>
                  </a:schemeClr>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3700" b="0" i="0" u="none" strike="noStrike" kern="1200" cap="none" spc="-50" normalizeH="0" baseline="0" noProof="0" dirty="0">
                <a:ln>
                  <a:noFill/>
                </a:ln>
                <a:solidFill>
                  <a:srgbClr val="FFFFFF"/>
                </a:solidFill>
                <a:effectLst/>
                <a:uLnTx/>
                <a:uFillTx/>
                <a:latin typeface="Bookman Old Style" panose="020F0302020204030204"/>
                <a:ea typeface="+mj-ea"/>
                <a:cs typeface="+mj-cs"/>
              </a:rPr>
              <a:t>Adidas and   “Dragon Ball Z”</a:t>
            </a:r>
          </a:p>
        </p:txBody>
      </p:sp>
      <p:sp>
        <p:nvSpPr>
          <p:cNvPr id="13" name="TextBox 12">
            <a:extLst>
              <a:ext uri="{FF2B5EF4-FFF2-40B4-BE49-F238E27FC236}">
                <a16:creationId xmlns:a16="http://schemas.microsoft.com/office/drawing/2014/main" id="{65BB9296-FC98-48CD-BE8E-E6029F6B75AC}"/>
              </a:ext>
            </a:extLst>
          </p:cNvPr>
          <p:cNvSpPr txBox="1"/>
          <p:nvPr/>
        </p:nvSpPr>
        <p:spPr>
          <a:xfrm>
            <a:off x="292612" y="1660350"/>
            <a:ext cx="4422511" cy="4169535"/>
          </a:xfrm>
          <a:prstGeom prst="rect">
            <a:avLst/>
          </a:prstGeom>
        </p:spPr>
        <p:txBody>
          <a:bodyPr vert="horz" lIns="0" tIns="45720" rIns="0" bIns="45720" rtlCol="0">
            <a:noAutofit/>
          </a:bodyPr>
          <a:lstStyle/>
          <a:p>
            <a:pPr marL="0" marR="0" lvl="0" indent="0" algn="l" defTabSz="914400" rtl="0" eaLnBrk="1" fontAlgn="auto" latinLnBrk="0" hangingPunct="1">
              <a:lnSpc>
                <a:spcPct val="90000"/>
              </a:lnSpc>
              <a:spcBef>
                <a:spcPts val="0"/>
              </a:spcBef>
              <a:spcAft>
                <a:spcPts val="600"/>
              </a:spcAft>
              <a:buClrTx/>
              <a:buSzTx/>
              <a:buFont typeface="Calibri" panose="020F0502020204030204" pitchFamily="34" charset="0"/>
              <a:buNone/>
              <a:tabLst/>
              <a:defRPr/>
            </a:pPr>
            <a:r>
              <a:rPr kumimoji="0" lang="en-US" sz="1800" b="0" i="0" u="none" strike="noStrike" kern="1200" cap="none" spc="0" normalizeH="0" baseline="0" noProof="0" dirty="0">
                <a:ln>
                  <a:noFill/>
                </a:ln>
                <a:solidFill>
                  <a:srgbClr val="FFFFFF"/>
                </a:solidFill>
                <a:effectLst/>
                <a:uLnTx/>
                <a:uFillTx/>
                <a:latin typeface="Franklin Gothic Book" panose="020F0502020204030204"/>
                <a:ea typeface="+mn-ea"/>
                <a:cs typeface="+mn-cs"/>
              </a:rPr>
              <a:t>adidas teamed up with Dragon Ball Z for a collaboration featuring the popular cartoon characters featured on some of </a:t>
            </a:r>
            <a:r>
              <a:rPr kumimoji="0" lang="en-US" sz="1800" b="0" i="0" u="none" strike="noStrike" kern="1200" cap="none" spc="0" normalizeH="0" baseline="0" noProof="0" dirty="0" err="1">
                <a:ln>
                  <a:noFill/>
                </a:ln>
                <a:solidFill>
                  <a:srgbClr val="FFFFFF"/>
                </a:solidFill>
                <a:effectLst/>
                <a:uLnTx/>
                <a:uFillTx/>
                <a:latin typeface="Franklin Gothic Book" panose="020F0502020204030204"/>
                <a:ea typeface="+mn-ea"/>
                <a:cs typeface="+mn-cs"/>
              </a:rPr>
              <a:t>adi</a:t>
            </a:r>
            <a:r>
              <a:rPr lang="en-US" dirty="0" err="1">
                <a:solidFill>
                  <a:srgbClr val="FFFFFF"/>
                </a:solidFill>
                <a:latin typeface="Franklin Gothic Book" panose="020F0502020204030204"/>
              </a:rPr>
              <a:t>das’</a:t>
            </a:r>
            <a:r>
              <a:rPr lang="en-US" dirty="0">
                <a:solidFill>
                  <a:srgbClr val="FFFFFF"/>
                </a:solidFill>
                <a:latin typeface="Franklin Gothic Book" panose="020F0502020204030204"/>
              </a:rPr>
              <a:t> most iconic silhouettes.</a:t>
            </a:r>
          </a:p>
          <a:p>
            <a:pPr marL="0" marR="0" lvl="0" indent="0" algn="l" defTabSz="914400" rtl="0" eaLnBrk="1" fontAlgn="auto" latinLnBrk="0" hangingPunct="1">
              <a:lnSpc>
                <a:spcPct val="90000"/>
              </a:lnSpc>
              <a:spcBef>
                <a:spcPts val="0"/>
              </a:spcBef>
              <a:spcAft>
                <a:spcPts val="600"/>
              </a:spcAft>
              <a:buClrTx/>
              <a:buSzTx/>
              <a:buFont typeface="Calibri" panose="020F0502020204030204" pitchFamily="34" charset="0"/>
              <a:buNone/>
              <a:tabLst/>
              <a:defRPr/>
            </a:pPr>
            <a:endParaRPr lang="en-US" dirty="0">
              <a:solidFill>
                <a:srgbClr val="FFFFFF"/>
              </a:solidFill>
              <a:latin typeface="Franklin Gothic Book" panose="020F0502020204030204"/>
            </a:endParaRPr>
          </a:p>
          <a:p>
            <a:pPr marL="0" marR="0" lvl="0" indent="0" algn="l" defTabSz="914400" rtl="0" eaLnBrk="1" fontAlgn="auto" latinLnBrk="0" hangingPunct="1">
              <a:lnSpc>
                <a:spcPct val="90000"/>
              </a:lnSpc>
              <a:spcBef>
                <a:spcPts val="0"/>
              </a:spcBef>
              <a:spcAft>
                <a:spcPts val="600"/>
              </a:spcAft>
              <a:buClrTx/>
              <a:buSzTx/>
              <a:buFont typeface="Calibri" panose="020F0502020204030204" pitchFamily="34" charset="0"/>
              <a:buNone/>
              <a:tabLst/>
              <a:defRPr/>
            </a:pPr>
            <a:r>
              <a:rPr lang="en-US" dirty="0">
                <a:solidFill>
                  <a:srgbClr val="FFFFFF"/>
                </a:solidFill>
                <a:latin typeface="Franklin Gothic Book" panose="020F0502020204030204"/>
              </a:rPr>
              <a:t>The seven-shoe collaborative collection included special packaging so that each box would come together to form one large single design.  It was one of the most highly-anticipated collaborations of the year and ranged from $150-170 at retail, depending on the release.</a:t>
            </a:r>
            <a:endParaRPr kumimoji="0" lang="en-US" sz="1800" b="0" i="0" u="none" strike="noStrike" kern="1200" cap="none" spc="0" normalizeH="0" baseline="0" noProof="0" dirty="0">
              <a:ln>
                <a:noFill/>
              </a:ln>
              <a:solidFill>
                <a:srgbClr val="FFFFFF"/>
              </a:solidFill>
              <a:effectLst/>
              <a:uLnTx/>
              <a:uFillTx/>
              <a:latin typeface="Franklin Gothic Book" panose="020F0502020204030204"/>
              <a:ea typeface="+mn-ea"/>
              <a:cs typeface="+mn-cs"/>
            </a:endParaRPr>
          </a:p>
          <a:p>
            <a:pPr marL="0" marR="0" lvl="0" indent="0" algn="l" defTabSz="914400" rtl="0" eaLnBrk="1" fontAlgn="auto" latinLnBrk="0" hangingPunct="1">
              <a:lnSpc>
                <a:spcPct val="90000"/>
              </a:lnSpc>
              <a:spcBef>
                <a:spcPts val="0"/>
              </a:spcBef>
              <a:spcAft>
                <a:spcPts val="600"/>
              </a:spcAft>
              <a:buClrTx/>
              <a:buSzTx/>
              <a:buFont typeface="Calibri" panose="020F0502020204030204" pitchFamily="34" charset="0"/>
              <a:buNone/>
              <a:tabLst/>
              <a:defRPr/>
            </a:pPr>
            <a:endParaRPr kumimoji="0" lang="en-US" sz="1800" b="0" i="0" u="none" strike="noStrike" kern="1200" cap="none" spc="0" normalizeH="0" baseline="0" noProof="0" dirty="0">
              <a:ln>
                <a:noFill/>
              </a:ln>
              <a:solidFill>
                <a:srgbClr val="FFFFFF"/>
              </a:solidFill>
              <a:effectLst/>
              <a:uLnTx/>
              <a:uFillTx/>
              <a:latin typeface="Franklin Gothic Book" panose="020F0502020204030204"/>
              <a:ea typeface="+mn-ea"/>
              <a:cs typeface="+mn-cs"/>
            </a:endParaRPr>
          </a:p>
        </p:txBody>
      </p:sp>
      <p:cxnSp>
        <p:nvCxnSpPr>
          <p:cNvPr id="17" name="Straight Connector 16">
            <a:extLst>
              <a:ext uri="{FF2B5EF4-FFF2-40B4-BE49-F238E27FC236}">
                <a16:creationId xmlns:a16="http://schemas.microsoft.com/office/drawing/2014/main" id="{588B493D-0ECF-4CA4-AC11-E789330F6E0D}"/>
              </a:ext>
            </a:extLst>
          </p:cNvPr>
          <p:cNvCxnSpPr/>
          <p:nvPr/>
        </p:nvCxnSpPr>
        <p:spPr>
          <a:xfrm>
            <a:off x="286247" y="1439186"/>
            <a:ext cx="4428876" cy="0"/>
          </a:xfrm>
          <a:prstGeom prst="line">
            <a:avLst/>
          </a:prstGeom>
        </p:spPr>
        <p:style>
          <a:lnRef idx="1">
            <a:schemeClr val="accent1"/>
          </a:lnRef>
          <a:fillRef idx="0">
            <a:schemeClr val="accent1"/>
          </a:fillRef>
          <a:effectRef idx="0">
            <a:schemeClr val="accent1"/>
          </a:effectRef>
          <a:fontRef idx="minor">
            <a:schemeClr val="tx1"/>
          </a:fontRef>
        </p:style>
      </p:cxnSp>
      <p:pic>
        <p:nvPicPr>
          <p:cNvPr id="6146" name="Picture 2">
            <a:extLst>
              <a:ext uri="{FF2B5EF4-FFF2-40B4-BE49-F238E27FC236}">
                <a16:creationId xmlns:a16="http://schemas.microsoft.com/office/drawing/2014/main" id="{991B41FC-078F-481F-B21F-9687EADFA98D}"/>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18772" r="14446"/>
          <a:stretch/>
        </p:blipFill>
        <p:spPr bwMode="auto">
          <a:xfrm>
            <a:off x="5416696" y="643391"/>
            <a:ext cx="6614404" cy="557121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7015955"/>
      </p:ext>
    </p:extLst>
  </p:cSld>
  <p:clrMapOvr>
    <a:overrideClrMapping bg1="dk1" tx1="lt1" bg2="dk2" tx2="lt2" accent1="accent1" accent2="accent2" accent3="accent3" accent4="accent4" accent5="accent5" accent6="accent6" hlink="hlink" folHlink="folHlink"/>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33" name="Rectangle 32">
            <a:extLst>
              <a:ext uri="{FF2B5EF4-FFF2-40B4-BE49-F238E27FC236}">
                <a16:creationId xmlns:a16="http://schemas.microsoft.com/office/drawing/2014/main" id="{E844E128-FF69-4E9F-8327-6B504B3C5AE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 y="0"/>
            <a:ext cx="12191985" cy="685800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Franklin Gothic Book" panose="020F0502020204030204"/>
              <a:ea typeface="+mn-ea"/>
              <a:cs typeface="+mn-cs"/>
            </a:endParaRPr>
          </a:p>
        </p:txBody>
      </p:sp>
      <p:cxnSp>
        <p:nvCxnSpPr>
          <p:cNvPr id="35" name="Straight Connector 34">
            <a:extLst>
              <a:ext uri="{FF2B5EF4-FFF2-40B4-BE49-F238E27FC236}">
                <a16:creationId xmlns:a16="http://schemas.microsoft.com/office/drawing/2014/main" id="{055CEADF-09EA-423C-8C45-F94AF44D5AF0}"/>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723686" y="2353592"/>
            <a:ext cx="329184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3" name="Rectangle 2">
            <a:extLst>
              <a:ext uri="{FF2B5EF4-FFF2-40B4-BE49-F238E27FC236}">
                <a16:creationId xmlns:a16="http://schemas.microsoft.com/office/drawing/2014/main" id="{96126C90-5685-4F82-8575-E49BF31DA848}"/>
              </a:ext>
            </a:extLst>
          </p:cNvPr>
          <p:cNvSpPr/>
          <p:nvPr/>
        </p:nvSpPr>
        <p:spPr>
          <a:xfrm>
            <a:off x="4372481" y="0"/>
            <a:ext cx="7819504" cy="685799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Franklin Gothic Book" panose="020F0502020204030204"/>
              <a:ea typeface="+mn-ea"/>
              <a:cs typeface="+mn-cs"/>
            </a:endParaRPr>
          </a:p>
        </p:txBody>
      </p:sp>
      <p:sp>
        <p:nvSpPr>
          <p:cNvPr id="5" name="Rectangle 4">
            <a:extLst>
              <a:ext uri="{FF2B5EF4-FFF2-40B4-BE49-F238E27FC236}">
                <a16:creationId xmlns:a16="http://schemas.microsoft.com/office/drawing/2014/main" id="{5A1F986A-80EB-48A0-8F1F-85FDDFFC9C1B}"/>
              </a:ext>
            </a:extLst>
          </p:cNvPr>
          <p:cNvSpPr/>
          <p:nvPr/>
        </p:nvSpPr>
        <p:spPr>
          <a:xfrm>
            <a:off x="-1" y="3"/>
            <a:ext cx="5255813" cy="685799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Franklin Gothic Book" panose="020F0502020204030204"/>
              <a:ea typeface="+mn-ea"/>
              <a:cs typeface="+mn-cs"/>
            </a:endParaRPr>
          </a:p>
        </p:txBody>
      </p:sp>
      <p:sp>
        <p:nvSpPr>
          <p:cNvPr id="12" name="Title 1">
            <a:extLst>
              <a:ext uri="{FF2B5EF4-FFF2-40B4-BE49-F238E27FC236}">
                <a16:creationId xmlns:a16="http://schemas.microsoft.com/office/drawing/2014/main" id="{0EF2FE17-012A-4831-8CF0-A0E953750790}"/>
              </a:ext>
            </a:extLst>
          </p:cNvPr>
          <p:cNvSpPr txBox="1">
            <a:spLocks/>
          </p:cNvSpPr>
          <p:nvPr/>
        </p:nvSpPr>
        <p:spPr>
          <a:xfrm>
            <a:off x="182880" y="164267"/>
            <a:ext cx="4619707" cy="1163601"/>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4700" i="0" kern="1200" spc="-50" baseline="0">
                <a:solidFill>
                  <a:schemeClr val="tx1">
                    <a:lumMod val="75000"/>
                    <a:lumOff val="25000"/>
                  </a:schemeClr>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3700" b="0" i="0" u="none" strike="noStrike" kern="1200" cap="none" spc="-50" normalizeH="0" baseline="0" noProof="0" dirty="0">
                <a:ln>
                  <a:noFill/>
                </a:ln>
                <a:solidFill>
                  <a:srgbClr val="FFFFFF"/>
                </a:solidFill>
                <a:effectLst/>
                <a:uLnTx/>
                <a:uFillTx/>
                <a:latin typeface="Bookman Old Style" panose="020F0302020204030204"/>
                <a:ea typeface="+mj-ea"/>
                <a:cs typeface="+mj-cs"/>
              </a:rPr>
              <a:t>Nike</a:t>
            </a:r>
            <a:r>
              <a:rPr lang="en-US" sz="3700" dirty="0">
                <a:solidFill>
                  <a:srgbClr val="FFFFFF"/>
                </a:solidFill>
                <a:latin typeface="Bookman Old Style" panose="020F0302020204030204"/>
              </a:rPr>
              <a:t> </a:t>
            </a:r>
            <a:r>
              <a:rPr kumimoji="0" lang="en-US" sz="3700" b="0" i="0" u="none" strike="noStrike" kern="1200" cap="none" spc="-50" normalizeH="0" baseline="0" noProof="0" dirty="0">
                <a:ln>
                  <a:noFill/>
                </a:ln>
                <a:solidFill>
                  <a:srgbClr val="FFFFFF"/>
                </a:solidFill>
                <a:effectLst/>
                <a:uLnTx/>
                <a:uFillTx/>
                <a:latin typeface="Bookman Old Style" panose="020F0302020204030204"/>
                <a:ea typeface="+mj-ea"/>
                <a:cs typeface="+mj-cs"/>
              </a:rPr>
              <a:t>“Chicken and Waffle”</a:t>
            </a:r>
          </a:p>
        </p:txBody>
      </p:sp>
      <p:sp>
        <p:nvSpPr>
          <p:cNvPr id="13" name="TextBox 12">
            <a:extLst>
              <a:ext uri="{FF2B5EF4-FFF2-40B4-BE49-F238E27FC236}">
                <a16:creationId xmlns:a16="http://schemas.microsoft.com/office/drawing/2014/main" id="{65BB9296-FC98-48CD-BE8E-E6029F6B75AC}"/>
              </a:ext>
            </a:extLst>
          </p:cNvPr>
          <p:cNvSpPr txBox="1"/>
          <p:nvPr/>
        </p:nvSpPr>
        <p:spPr>
          <a:xfrm>
            <a:off x="292612" y="1660350"/>
            <a:ext cx="4422511" cy="4169535"/>
          </a:xfrm>
          <a:prstGeom prst="rect">
            <a:avLst/>
          </a:prstGeom>
        </p:spPr>
        <p:txBody>
          <a:bodyPr vert="horz" lIns="0" tIns="45720" rIns="0" bIns="45720" rtlCol="0">
            <a:noAutofit/>
          </a:bodyPr>
          <a:lstStyle/>
          <a:p>
            <a:pPr marL="0" marR="0" lvl="0" indent="0" algn="l" defTabSz="914400" rtl="0" eaLnBrk="1" fontAlgn="auto" latinLnBrk="0" hangingPunct="1">
              <a:lnSpc>
                <a:spcPct val="90000"/>
              </a:lnSpc>
              <a:spcBef>
                <a:spcPts val="0"/>
              </a:spcBef>
              <a:spcAft>
                <a:spcPts val="600"/>
              </a:spcAft>
              <a:buClrTx/>
              <a:buSzTx/>
              <a:buFont typeface="Calibri" panose="020F0502020204030204" pitchFamily="34" charset="0"/>
              <a:buNone/>
              <a:tabLst/>
              <a:defRPr/>
            </a:pPr>
            <a:r>
              <a:rPr kumimoji="0" lang="en-US" sz="1800" b="0" i="0" u="none" strike="noStrike" kern="1200" cap="none" spc="0" normalizeH="0" baseline="0" noProof="0" dirty="0">
                <a:ln>
                  <a:noFill/>
                </a:ln>
                <a:solidFill>
                  <a:srgbClr val="FFFFFF"/>
                </a:solidFill>
                <a:effectLst/>
                <a:uLnTx/>
                <a:uFillTx/>
                <a:latin typeface="Franklin Gothic Book" panose="020F0502020204030204"/>
                <a:ea typeface="+mn-ea"/>
                <a:cs typeface="+mn-cs"/>
              </a:rPr>
              <a:t>Nike’s website describes the inspiration behind their “Chicken and Waffle” sneaker release:  “</a:t>
            </a:r>
            <a:r>
              <a:rPr kumimoji="0" lang="en-US" sz="1800" b="0" i="1" u="none" strike="noStrike" kern="1200" cap="none" spc="0" normalizeH="0" baseline="0" noProof="0" dirty="0">
                <a:ln>
                  <a:noFill/>
                </a:ln>
                <a:solidFill>
                  <a:srgbClr val="FFFFFF"/>
                </a:solidFill>
                <a:effectLst/>
                <a:uLnTx/>
                <a:uFillTx/>
                <a:latin typeface="Franklin Gothic Book" panose="020F0502020204030204"/>
                <a:ea typeface="+mn-ea"/>
                <a:cs typeface="+mn-cs"/>
              </a:rPr>
              <a:t>It has been said many times that the favorite meal of several Nike SB pros is the tasty combination of chicken and waffles. The delicious dish inspired Nike SB designers to treat their riders the only way they know how, by creating a hunger-inducing Dunk High SB inspired by chicken and waffles</a:t>
            </a:r>
            <a:r>
              <a:rPr kumimoji="0" lang="en-US" sz="1800" b="0" i="0" u="none" strike="noStrike" kern="1200" cap="none" spc="0" normalizeH="0" baseline="0" noProof="0" dirty="0">
                <a:ln>
                  <a:noFill/>
                </a:ln>
                <a:solidFill>
                  <a:srgbClr val="FFFFFF"/>
                </a:solidFill>
                <a:effectLst/>
                <a:uLnTx/>
                <a:uFillTx/>
                <a:latin typeface="Franklin Gothic Book" panose="020F0502020204030204"/>
                <a:ea typeface="+mn-ea"/>
                <a:cs typeface="+mn-cs"/>
              </a:rPr>
              <a:t>.”</a:t>
            </a:r>
          </a:p>
          <a:p>
            <a:pPr marL="0" marR="0" lvl="0" indent="0" algn="l" defTabSz="914400" rtl="0" eaLnBrk="1" fontAlgn="auto" latinLnBrk="0" hangingPunct="1">
              <a:lnSpc>
                <a:spcPct val="90000"/>
              </a:lnSpc>
              <a:spcBef>
                <a:spcPts val="0"/>
              </a:spcBef>
              <a:spcAft>
                <a:spcPts val="600"/>
              </a:spcAft>
              <a:buClrTx/>
              <a:buSzTx/>
              <a:buFont typeface="Calibri" panose="020F0502020204030204" pitchFamily="34" charset="0"/>
              <a:buNone/>
              <a:tabLst/>
              <a:defRPr/>
            </a:pPr>
            <a:endParaRPr lang="en-US" dirty="0">
              <a:solidFill>
                <a:srgbClr val="FFFFFF"/>
              </a:solidFill>
              <a:latin typeface="Franklin Gothic Book" panose="020F0502020204030204"/>
            </a:endParaRPr>
          </a:p>
          <a:p>
            <a:pPr marL="0" marR="0" lvl="0" indent="0" algn="l" defTabSz="914400" rtl="0" eaLnBrk="1" fontAlgn="auto" latinLnBrk="0" hangingPunct="1">
              <a:lnSpc>
                <a:spcPct val="90000"/>
              </a:lnSpc>
              <a:spcBef>
                <a:spcPts val="0"/>
              </a:spcBef>
              <a:spcAft>
                <a:spcPts val="600"/>
              </a:spcAft>
              <a:buClrTx/>
              <a:buSzTx/>
              <a:buFont typeface="Calibri" panose="020F0502020204030204" pitchFamily="34" charset="0"/>
              <a:buNone/>
              <a:tabLst/>
              <a:defRPr/>
            </a:pPr>
            <a:r>
              <a:rPr kumimoji="0" lang="en-US" sz="1800" b="0" i="0" u="none" strike="noStrike" kern="1200" cap="none" spc="0" normalizeH="0" baseline="0" noProof="0" dirty="0">
                <a:ln>
                  <a:noFill/>
                </a:ln>
                <a:solidFill>
                  <a:srgbClr val="FFFFFF"/>
                </a:solidFill>
                <a:effectLst/>
                <a:uLnTx/>
                <a:uFillTx/>
                <a:latin typeface="Franklin Gothic Book" panose="020F0502020204030204"/>
                <a:ea typeface="+mn-ea"/>
                <a:cs typeface="+mn-cs"/>
              </a:rPr>
              <a:t>The shoes retailed at $110 and, not surprisingly, quickly sold out.  They now sell for as much as $1,500 on the secondary market.</a:t>
            </a:r>
          </a:p>
        </p:txBody>
      </p:sp>
      <p:cxnSp>
        <p:nvCxnSpPr>
          <p:cNvPr id="17" name="Straight Connector 16">
            <a:extLst>
              <a:ext uri="{FF2B5EF4-FFF2-40B4-BE49-F238E27FC236}">
                <a16:creationId xmlns:a16="http://schemas.microsoft.com/office/drawing/2014/main" id="{588B493D-0ECF-4CA4-AC11-E789330F6E0D}"/>
              </a:ext>
            </a:extLst>
          </p:cNvPr>
          <p:cNvCxnSpPr/>
          <p:nvPr/>
        </p:nvCxnSpPr>
        <p:spPr>
          <a:xfrm>
            <a:off x="286247" y="1439186"/>
            <a:ext cx="4428876" cy="0"/>
          </a:xfrm>
          <a:prstGeom prst="line">
            <a:avLst/>
          </a:prstGeom>
        </p:spPr>
        <p:style>
          <a:lnRef idx="1">
            <a:schemeClr val="accent1"/>
          </a:lnRef>
          <a:fillRef idx="0">
            <a:schemeClr val="accent1"/>
          </a:fillRef>
          <a:effectRef idx="0">
            <a:schemeClr val="accent1"/>
          </a:effectRef>
          <a:fontRef idx="minor">
            <a:schemeClr val="tx1"/>
          </a:fontRef>
        </p:style>
      </p:cxnSp>
      <p:pic>
        <p:nvPicPr>
          <p:cNvPr id="5122" name="Picture 2" descr="Nike Dunk High SB Premium 'Waffle' Release Date">
            <a:extLst>
              <a:ext uri="{FF2B5EF4-FFF2-40B4-BE49-F238E27FC236}">
                <a16:creationId xmlns:a16="http://schemas.microsoft.com/office/drawing/2014/main" id="{8B140CD8-3184-4B06-A2D9-0F56059F42E6}"/>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12543" r="13119"/>
          <a:stretch/>
        </p:blipFill>
        <p:spPr bwMode="auto">
          <a:xfrm>
            <a:off x="5444640" y="1083365"/>
            <a:ext cx="6564480" cy="469127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06739576"/>
      </p:ext>
    </p:extLst>
  </p:cSld>
  <p:clrMapOvr>
    <a:overrideClrMapping bg1="dk1" tx1="lt1" bg2="dk2" tx2="lt2" accent1="accent1" accent2="accent2" accent3="accent3" accent4="accent4" accent5="accent5" accent6="accent6" hlink="hlink" folHlink="folHlink"/>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33" name="Rectangle 32">
            <a:extLst>
              <a:ext uri="{FF2B5EF4-FFF2-40B4-BE49-F238E27FC236}">
                <a16:creationId xmlns:a16="http://schemas.microsoft.com/office/drawing/2014/main" id="{E844E128-FF69-4E9F-8327-6B504B3C5AE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 y="0"/>
            <a:ext cx="12191985" cy="685800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Franklin Gothic Book" panose="020F0502020204030204"/>
              <a:ea typeface="+mn-ea"/>
              <a:cs typeface="+mn-cs"/>
            </a:endParaRPr>
          </a:p>
        </p:txBody>
      </p:sp>
      <p:cxnSp>
        <p:nvCxnSpPr>
          <p:cNvPr id="35" name="Straight Connector 34">
            <a:extLst>
              <a:ext uri="{FF2B5EF4-FFF2-40B4-BE49-F238E27FC236}">
                <a16:creationId xmlns:a16="http://schemas.microsoft.com/office/drawing/2014/main" id="{055CEADF-09EA-423C-8C45-F94AF44D5AF0}"/>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723686" y="2353592"/>
            <a:ext cx="329184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3" name="Rectangle 2">
            <a:extLst>
              <a:ext uri="{FF2B5EF4-FFF2-40B4-BE49-F238E27FC236}">
                <a16:creationId xmlns:a16="http://schemas.microsoft.com/office/drawing/2014/main" id="{96126C90-5685-4F82-8575-E49BF31DA848}"/>
              </a:ext>
            </a:extLst>
          </p:cNvPr>
          <p:cNvSpPr/>
          <p:nvPr/>
        </p:nvSpPr>
        <p:spPr>
          <a:xfrm>
            <a:off x="4372481" y="0"/>
            <a:ext cx="7819504" cy="685799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Franklin Gothic Book" panose="020F0502020204030204"/>
              <a:ea typeface="+mn-ea"/>
              <a:cs typeface="+mn-cs"/>
            </a:endParaRPr>
          </a:p>
        </p:txBody>
      </p:sp>
      <p:sp>
        <p:nvSpPr>
          <p:cNvPr id="5" name="Rectangle 4">
            <a:extLst>
              <a:ext uri="{FF2B5EF4-FFF2-40B4-BE49-F238E27FC236}">
                <a16:creationId xmlns:a16="http://schemas.microsoft.com/office/drawing/2014/main" id="{5A1F986A-80EB-48A0-8F1F-85FDDFFC9C1B}"/>
              </a:ext>
            </a:extLst>
          </p:cNvPr>
          <p:cNvSpPr/>
          <p:nvPr/>
        </p:nvSpPr>
        <p:spPr>
          <a:xfrm>
            <a:off x="-1" y="3"/>
            <a:ext cx="5255813" cy="685799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Franklin Gothic Book" panose="020F0502020204030204"/>
              <a:ea typeface="+mn-ea"/>
              <a:cs typeface="+mn-cs"/>
            </a:endParaRPr>
          </a:p>
        </p:txBody>
      </p:sp>
      <p:sp>
        <p:nvSpPr>
          <p:cNvPr id="12" name="Title 1">
            <a:extLst>
              <a:ext uri="{FF2B5EF4-FFF2-40B4-BE49-F238E27FC236}">
                <a16:creationId xmlns:a16="http://schemas.microsoft.com/office/drawing/2014/main" id="{0EF2FE17-012A-4831-8CF0-A0E953750790}"/>
              </a:ext>
            </a:extLst>
          </p:cNvPr>
          <p:cNvSpPr txBox="1">
            <a:spLocks/>
          </p:cNvSpPr>
          <p:nvPr/>
        </p:nvSpPr>
        <p:spPr>
          <a:xfrm>
            <a:off x="182880" y="164267"/>
            <a:ext cx="4619707" cy="1163601"/>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4700" i="0" kern="1200" spc="-50" baseline="0">
                <a:solidFill>
                  <a:schemeClr val="tx1">
                    <a:lumMod val="75000"/>
                    <a:lumOff val="25000"/>
                  </a:schemeClr>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3700" b="0" i="0" u="none" strike="noStrike" kern="1200" cap="none" spc="-50" normalizeH="0" baseline="0" noProof="0" dirty="0">
                <a:ln>
                  <a:noFill/>
                </a:ln>
                <a:solidFill>
                  <a:srgbClr val="FFFFFF"/>
                </a:solidFill>
                <a:effectLst/>
                <a:uLnTx/>
                <a:uFillTx/>
                <a:latin typeface="Bookman Old Style" panose="020F0302020204030204"/>
                <a:ea typeface="+mj-ea"/>
                <a:cs typeface="+mj-cs"/>
              </a:rPr>
              <a:t>Nike’s “Stranger Things”</a:t>
            </a:r>
          </a:p>
        </p:txBody>
      </p:sp>
      <p:sp>
        <p:nvSpPr>
          <p:cNvPr id="13" name="TextBox 12">
            <a:extLst>
              <a:ext uri="{FF2B5EF4-FFF2-40B4-BE49-F238E27FC236}">
                <a16:creationId xmlns:a16="http://schemas.microsoft.com/office/drawing/2014/main" id="{65BB9296-FC98-48CD-BE8E-E6029F6B75AC}"/>
              </a:ext>
            </a:extLst>
          </p:cNvPr>
          <p:cNvSpPr txBox="1"/>
          <p:nvPr/>
        </p:nvSpPr>
        <p:spPr>
          <a:xfrm>
            <a:off x="292612" y="1550505"/>
            <a:ext cx="4721078" cy="4169535"/>
          </a:xfrm>
          <a:prstGeom prst="rect">
            <a:avLst/>
          </a:prstGeom>
        </p:spPr>
        <p:txBody>
          <a:bodyPr vert="horz" lIns="0" tIns="45720" rIns="0" bIns="45720" rtlCol="0">
            <a:noAutofit/>
          </a:bodyPr>
          <a:lstStyle/>
          <a:p>
            <a:pPr marL="0" marR="0" lvl="0" indent="0" algn="l" defTabSz="914400" rtl="0" eaLnBrk="1" fontAlgn="auto" latinLnBrk="0" hangingPunct="1">
              <a:lnSpc>
                <a:spcPct val="90000"/>
              </a:lnSpc>
              <a:spcBef>
                <a:spcPts val="0"/>
              </a:spcBef>
              <a:spcAft>
                <a:spcPts val="600"/>
              </a:spcAft>
              <a:buClrTx/>
              <a:buSzTx/>
              <a:buFont typeface="Calibri" panose="020F0502020204030204" pitchFamily="34" charset="0"/>
              <a:buNone/>
              <a:tabLst/>
              <a:defRPr/>
            </a:pPr>
            <a:r>
              <a:rPr kumimoji="0" lang="en-US" sz="1800" b="0" i="0" u="none" strike="noStrike" kern="1200" cap="none" spc="0" normalizeH="0" baseline="0" noProof="0" dirty="0">
                <a:ln>
                  <a:noFill/>
                </a:ln>
                <a:solidFill>
                  <a:srgbClr val="FFFFFF"/>
                </a:solidFill>
                <a:effectLst/>
                <a:uLnTx/>
                <a:uFillTx/>
                <a:latin typeface="Franklin Gothic Book" panose="020F0502020204030204"/>
                <a:ea typeface="+mn-ea"/>
                <a:cs typeface="+mn-cs"/>
              </a:rPr>
              <a:t>According to </a:t>
            </a:r>
            <a:r>
              <a:rPr kumimoji="0" lang="en-US" sz="1800" b="0" i="0" u="none" strike="noStrike" kern="1200" cap="none" spc="0" normalizeH="0" baseline="0" noProof="0" dirty="0">
                <a:ln>
                  <a:noFill/>
                </a:ln>
                <a:solidFill>
                  <a:srgbClr val="FFFFFF"/>
                </a:solidFill>
                <a:effectLst/>
                <a:uLnTx/>
                <a:uFillTx/>
                <a:latin typeface="Franklin Gothic Book" panose="020F0502020204030204"/>
                <a:ea typeface="+mn-ea"/>
                <a:cs typeface="+mn-cs"/>
                <a:hlinkClick r:id="rId2"/>
              </a:rPr>
              <a:t>Business Insider</a:t>
            </a:r>
            <a:r>
              <a:rPr kumimoji="0" lang="en-US" sz="1800" b="0" i="0" u="none" strike="noStrike" kern="1200" cap="none" spc="0" normalizeH="0" baseline="0" noProof="0" dirty="0">
                <a:ln>
                  <a:noFill/>
                </a:ln>
                <a:solidFill>
                  <a:srgbClr val="FFFFFF"/>
                </a:solidFill>
                <a:effectLst/>
                <a:uLnTx/>
                <a:uFillTx/>
                <a:latin typeface="Franklin Gothic Book" panose="020F0502020204030204"/>
                <a:ea typeface="+mn-ea"/>
                <a:cs typeface="+mn-cs"/>
              </a:rPr>
              <a:t>:  “</a:t>
            </a:r>
            <a:r>
              <a:rPr kumimoji="0" lang="en-US" sz="1800" b="0" i="1" u="none" strike="noStrike" kern="1200" cap="none" spc="0" normalizeH="0" baseline="0" noProof="0" dirty="0">
                <a:ln>
                  <a:noFill/>
                </a:ln>
                <a:solidFill>
                  <a:srgbClr val="FFFFFF"/>
                </a:solidFill>
                <a:effectLst/>
                <a:uLnTx/>
                <a:uFillTx/>
                <a:latin typeface="Franklin Gothic Book" panose="020F0502020204030204"/>
                <a:ea typeface="+mn-ea"/>
                <a:cs typeface="+mn-cs"/>
              </a:rPr>
              <a:t>Nike created a pair of limited-edition 'Stranger Things' sneakers made with fabric that can be burned away to reveal hidden details</a:t>
            </a:r>
          </a:p>
          <a:p>
            <a:pPr marL="0" marR="0" lvl="0" indent="0" algn="l" defTabSz="914400" rtl="0" eaLnBrk="1" fontAlgn="auto" latinLnBrk="0" hangingPunct="1">
              <a:lnSpc>
                <a:spcPct val="90000"/>
              </a:lnSpc>
              <a:spcBef>
                <a:spcPts val="0"/>
              </a:spcBef>
              <a:spcAft>
                <a:spcPts val="600"/>
              </a:spcAft>
              <a:buClrTx/>
              <a:buSzTx/>
              <a:buFont typeface="Calibri" panose="020F0502020204030204" pitchFamily="34" charset="0"/>
              <a:buNone/>
              <a:tabLst/>
              <a:defRPr/>
            </a:pPr>
            <a:endParaRPr lang="en-US" i="1" dirty="0">
              <a:solidFill>
                <a:srgbClr val="FFFFFF"/>
              </a:solidFill>
              <a:latin typeface="Franklin Gothic Book" panose="020F0502020204030204"/>
            </a:endParaRPr>
          </a:p>
          <a:p>
            <a:pPr marL="0" marR="0" lvl="0" indent="0" algn="l" defTabSz="914400" rtl="0" eaLnBrk="1" fontAlgn="auto" latinLnBrk="0" hangingPunct="1">
              <a:lnSpc>
                <a:spcPct val="90000"/>
              </a:lnSpc>
              <a:spcBef>
                <a:spcPts val="0"/>
              </a:spcBef>
              <a:spcAft>
                <a:spcPts val="600"/>
              </a:spcAft>
              <a:buClrTx/>
              <a:buSzTx/>
              <a:buFont typeface="Calibri" panose="020F0502020204030204" pitchFamily="34" charset="0"/>
              <a:buNone/>
              <a:tabLst/>
              <a:defRPr/>
            </a:pPr>
            <a:r>
              <a:rPr kumimoji="0" lang="en-US" sz="1800" b="0" i="1" u="none" strike="noStrike" kern="1200" cap="none" spc="0" normalizeH="0" baseline="0" noProof="0" dirty="0">
                <a:ln>
                  <a:noFill/>
                </a:ln>
                <a:solidFill>
                  <a:srgbClr val="FFFFFF"/>
                </a:solidFill>
                <a:effectLst/>
                <a:uLnTx/>
                <a:uFillTx/>
                <a:latin typeface="Franklin Gothic Book" panose="020F0502020204030204"/>
                <a:ea typeface="+mn-ea"/>
                <a:cs typeface="+mn-cs"/>
              </a:rPr>
              <a:t>The sportswear giant has already launched two capsules featuring pieces emblazoned with Hawkins High School branding and sneakers like the Air Tailwind 79, Cortez and Blazer Mid silhouettes. The third iteration of the Tailwind sports a rough gray fabric layer which can be burned away, revealing special hidden elements underneath. Design details make references to the third season of "Stranger Things," specifically to the secret underground world created by the Russians to enter the Upside Down. Under the white insole embellished with sketches of the huge machine to re-open the gate that Eleven closed, hides the secret Russian code which Robin cracks</a:t>
            </a:r>
            <a:r>
              <a:rPr kumimoji="0" lang="en-US" sz="1800" b="0" i="0" u="none" strike="noStrike" kern="1200" cap="none" spc="0" normalizeH="0" baseline="0" noProof="0" dirty="0">
                <a:ln>
                  <a:noFill/>
                </a:ln>
                <a:solidFill>
                  <a:srgbClr val="FFFFFF"/>
                </a:solidFill>
                <a:effectLst/>
                <a:uLnTx/>
                <a:uFillTx/>
                <a:latin typeface="Franklin Gothic Book" panose="020F0502020204030204"/>
                <a:ea typeface="+mn-ea"/>
                <a:cs typeface="+mn-cs"/>
              </a:rPr>
              <a:t>.”</a:t>
            </a:r>
          </a:p>
        </p:txBody>
      </p:sp>
      <p:cxnSp>
        <p:nvCxnSpPr>
          <p:cNvPr id="17" name="Straight Connector 16">
            <a:extLst>
              <a:ext uri="{FF2B5EF4-FFF2-40B4-BE49-F238E27FC236}">
                <a16:creationId xmlns:a16="http://schemas.microsoft.com/office/drawing/2014/main" id="{588B493D-0ECF-4CA4-AC11-E789330F6E0D}"/>
              </a:ext>
            </a:extLst>
          </p:cNvPr>
          <p:cNvCxnSpPr/>
          <p:nvPr/>
        </p:nvCxnSpPr>
        <p:spPr>
          <a:xfrm>
            <a:off x="286247" y="1439186"/>
            <a:ext cx="4428876" cy="0"/>
          </a:xfrm>
          <a:prstGeom prst="line">
            <a:avLst/>
          </a:prstGeom>
        </p:spPr>
        <p:style>
          <a:lnRef idx="1">
            <a:schemeClr val="accent1"/>
          </a:lnRef>
          <a:fillRef idx="0">
            <a:schemeClr val="accent1"/>
          </a:fillRef>
          <a:effectRef idx="0">
            <a:schemeClr val="accent1"/>
          </a:effectRef>
          <a:fontRef idx="minor">
            <a:schemeClr val="tx1"/>
          </a:fontRef>
        </p:style>
      </p:cxnSp>
      <p:pic>
        <p:nvPicPr>
          <p:cNvPr id="1028" name="Picture 4">
            <a:extLst>
              <a:ext uri="{FF2B5EF4-FFF2-40B4-BE49-F238E27FC236}">
                <a16:creationId xmlns:a16="http://schemas.microsoft.com/office/drawing/2014/main" id="{F7012886-CD2B-457C-BE9B-8AF1504338A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58832" y="222635"/>
            <a:ext cx="6440556" cy="4830417"/>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a:extLst>
              <a:ext uri="{FF2B5EF4-FFF2-40B4-BE49-F238E27FC236}">
                <a16:creationId xmlns:a16="http://schemas.microsoft.com/office/drawing/2014/main" id="{9FB7BB39-6F62-444B-98C8-DFB197D9AF3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662129" y="3745117"/>
            <a:ext cx="4033961" cy="302547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69562193"/>
      </p:ext>
    </p:extLst>
  </p:cSld>
  <p:clrMapOvr>
    <a:overrideClrMapping bg1="dk1" tx1="lt1" bg2="dk2" tx2="lt2" accent1="accent1" accent2="accent2" accent3="accent3" accent4="accent4" accent5="accent5" accent6="accent6" hlink="hlink" folHlink="folHlink"/>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33" name="Rectangle 32">
            <a:extLst>
              <a:ext uri="{FF2B5EF4-FFF2-40B4-BE49-F238E27FC236}">
                <a16:creationId xmlns:a16="http://schemas.microsoft.com/office/drawing/2014/main" id="{E844E128-FF69-4E9F-8327-6B504B3C5AE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 y="0"/>
            <a:ext cx="12191985" cy="685800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Franklin Gothic Book" panose="020F0502020204030204"/>
              <a:ea typeface="+mn-ea"/>
              <a:cs typeface="+mn-cs"/>
            </a:endParaRPr>
          </a:p>
        </p:txBody>
      </p:sp>
      <p:cxnSp>
        <p:nvCxnSpPr>
          <p:cNvPr id="35" name="Straight Connector 34">
            <a:extLst>
              <a:ext uri="{FF2B5EF4-FFF2-40B4-BE49-F238E27FC236}">
                <a16:creationId xmlns:a16="http://schemas.microsoft.com/office/drawing/2014/main" id="{055CEADF-09EA-423C-8C45-F94AF44D5AF0}"/>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723686" y="2353592"/>
            <a:ext cx="329184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3" name="Rectangle 2">
            <a:extLst>
              <a:ext uri="{FF2B5EF4-FFF2-40B4-BE49-F238E27FC236}">
                <a16:creationId xmlns:a16="http://schemas.microsoft.com/office/drawing/2014/main" id="{96126C90-5685-4F82-8575-E49BF31DA848}"/>
              </a:ext>
            </a:extLst>
          </p:cNvPr>
          <p:cNvSpPr/>
          <p:nvPr/>
        </p:nvSpPr>
        <p:spPr>
          <a:xfrm>
            <a:off x="4372481" y="0"/>
            <a:ext cx="7819504" cy="685799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Franklin Gothic Book" panose="020F0502020204030204"/>
              <a:ea typeface="+mn-ea"/>
              <a:cs typeface="+mn-cs"/>
            </a:endParaRPr>
          </a:p>
        </p:txBody>
      </p:sp>
      <p:sp>
        <p:nvSpPr>
          <p:cNvPr id="5" name="Rectangle 4">
            <a:extLst>
              <a:ext uri="{FF2B5EF4-FFF2-40B4-BE49-F238E27FC236}">
                <a16:creationId xmlns:a16="http://schemas.microsoft.com/office/drawing/2014/main" id="{5A1F986A-80EB-48A0-8F1F-85FDDFFC9C1B}"/>
              </a:ext>
            </a:extLst>
          </p:cNvPr>
          <p:cNvSpPr/>
          <p:nvPr/>
        </p:nvSpPr>
        <p:spPr>
          <a:xfrm>
            <a:off x="-1" y="3"/>
            <a:ext cx="5255813" cy="685799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Franklin Gothic Book" panose="020F0502020204030204"/>
              <a:ea typeface="+mn-ea"/>
              <a:cs typeface="+mn-cs"/>
            </a:endParaRPr>
          </a:p>
        </p:txBody>
      </p:sp>
      <p:sp>
        <p:nvSpPr>
          <p:cNvPr id="12" name="Title 1">
            <a:extLst>
              <a:ext uri="{FF2B5EF4-FFF2-40B4-BE49-F238E27FC236}">
                <a16:creationId xmlns:a16="http://schemas.microsoft.com/office/drawing/2014/main" id="{0EF2FE17-012A-4831-8CF0-A0E953750790}"/>
              </a:ext>
            </a:extLst>
          </p:cNvPr>
          <p:cNvSpPr txBox="1">
            <a:spLocks/>
          </p:cNvSpPr>
          <p:nvPr/>
        </p:nvSpPr>
        <p:spPr>
          <a:xfrm>
            <a:off x="182880" y="164267"/>
            <a:ext cx="4619707" cy="1163601"/>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4700" i="0" kern="1200" spc="-50" baseline="0">
                <a:solidFill>
                  <a:schemeClr val="tx1">
                    <a:lumMod val="75000"/>
                    <a:lumOff val="25000"/>
                  </a:schemeClr>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3700" b="0" i="0" u="none" strike="noStrike" kern="1200" cap="none" spc="-50" normalizeH="0" baseline="0" noProof="0" dirty="0">
                <a:ln>
                  <a:noFill/>
                </a:ln>
                <a:solidFill>
                  <a:srgbClr val="FFFFFF"/>
                </a:solidFill>
                <a:effectLst/>
                <a:uLnTx/>
                <a:uFillTx/>
                <a:latin typeface="Bookman Old Style" panose="020F0302020204030204"/>
                <a:ea typeface="+mj-ea"/>
                <a:cs typeface="+mj-cs"/>
              </a:rPr>
              <a:t>Vans “Simpsons” Collaboration</a:t>
            </a:r>
          </a:p>
        </p:txBody>
      </p:sp>
      <p:sp>
        <p:nvSpPr>
          <p:cNvPr id="13" name="TextBox 12">
            <a:extLst>
              <a:ext uri="{FF2B5EF4-FFF2-40B4-BE49-F238E27FC236}">
                <a16:creationId xmlns:a16="http://schemas.microsoft.com/office/drawing/2014/main" id="{65BB9296-FC98-48CD-BE8E-E6029F6B75AC}"/>
              </a:ext>
            </a:extLst>
          </p:cNvPr>
          <p:cNvSpPr txBox="1"/>
          <p:nvPr/>
        </p:nvSpPr>
        <p:spPr>
          <a:xfrm>
            <a:off x="292612" y="1660350"/>
            <a:ext cx="4422511" cy="4169535"/>
          </a:xfrm>
          <a:prstGeom prst="rect">
            <a:avLst/>
          </a:prstGeom>
        </p:spPr>
        <p:txBody>
          <a:bodyPr vert="horz" lIns="0" tIns="45720" rIns="0" bIns="45720" rtlCol="0">
            <a:noAutofit/>
          </a:bodyPr>
          <a:lstStyle/>
          <a:p>
            <a:pPr marL="0" marR="0" lvl="0" indent="0" algn="l" defTabSz="914400" rtl="0" eaLnBrk="1" fontAlgn="auto" latinLnBrk="0" hangingPunct="1">
              <a:lnSpc>
                <a:spcPct val="90000"/>
              </a:lnSpc>
              <a:spcBef>
                <a:spcPts val="0"/>
              </a:spcBef>
              <a:spcAft>
                <a:spcPts val="600"/>
              </a:spcAft>
              <a:buClrTx/>
              <a:buSzTx/>
              <a:buFont typeface="Calibri" panose="020F0502020204030204" pitchFamily="34" charset="0"/>
              <a:buNone/>
              <a:tabLst/>
              <a:defRPr/>
            </a:pPr>
            <a:r>
              <a:rPr kumimoji="0" lang="en-US" sz="1800" b="0" i="0" u="none" strike="noStrike" kern="1200" cap="none" spc="0" normalizeH="0" baseline="0" noProof="0" dirty="0">
                <a:ln>
                  <a:noFill/>
                </a:ln>
                <a:solidFill>
                  <a:srgbClr val="FFFFFF"/>
                </a:solidFill>
                <a:effectLst/>
                <a:uLnTx/>
                <a:uFillTx/>
                <a:latin typeface="Franklin Gothic Book" panose="020F0502020204030204"/>
                <a:ea typeface="+mn-ea"/>
                <a:cs typeface="+mn-cs"/>
              </a:rPr>
              <a:t>Vans </a:t>
            </a:r>
            <a:r>
              <a:rPr lang="en-US" dirty="0">
                <a:solidFill>
                  <a:srgbClr val="FFFFFF"/>
                </a:solidFill>
                <a:latin typeface="Franklin Gothic Book" panose="020F0502020204030204"/>
              </a:rPr>
              <a:t>recently </a:t>
            </a:r>
            <a:r>
              <a:rPr kumimoji="0" lang="en-US" sz="1800" b="0" i="0" u="none" strike="noStrike" kern="1200" cap="none" spc="0" normalizeH="0" baseline="0" noProof="0" dirty="0">
                <a:ln>
                  <a:noFill/>
                </a:ln>
                <a:solidFill>
                  <a:srgbClr val="FFFFFF"/>
                </a:solidFill>
                <a:effectLst/>
                <a:uLnTx/>
                <a:uFillTx/>
                <a:latin typeface="Franklin Gothic Book" panose="020F0502020204030204"/>
                <a:ea typeface="+mn-ea"/>
                <a:cs typeface="+mn-cs"/>
              </a:rPr>
              <a:t>launched an official Simpsons collection that includes branded footwear, clothing and accessories.</a:t>
            </a:r>
          </a:p>
          <a:p>
            <a:pPr marL="0" marR="0" lvl="0" indent="0" algn="l" defTabSz="914400" rtl="0" eaLnBrk="1" fontAlgn="auto" latinLnBrk="0" hangingPunct="1">
              <a:lnSpc>
                <a:spcPct val="90000"/>
              </a:lnSpc>
              <a:spcBef>
                <a:spcPts val="0"/>
              </a:spcBef>
              <a:spcAft>
                <a:spcPts val="600"/>
              </a:spcAft>
              <a:buClrTx/>
              <a:buSzTx/>
              <a:buFont typeface="Calibri" panose="020F0502020204030204" pitchFamily="34" charset="0"/>
              <a:buNone/>
              <a:tabLst/>
              <a:defRPr/>
            </a:pPr>
            <a:endParaRPr kumimoji="0" lang="en-US" sz="1800" b="0" i="0" u="none" strike="noStrike" kern="1200" cap="none" spc="0" normalizeH="0" baseline="0" noProof="0" dirty="0">
              <a:ln>
                <a:noFill/>
              </a:ln>
              <a:solidFill>
                <a:srgbClr val="FFFFFF"/>
              </a:solidFill>
              <a:effectLst/>
              <a:uLnTx/>
              <a:uFillTx/>
              <a:latin typeface="Franklin Gothic Book" panose="020F0502020204030204"/>
              <a:ea typeface="+mn-ea"/>
              <a:cs typeface="+mn-cs"/>
            </a:endParaRPr>
          </a:p>
          <a:p>
            <a:pPr marL="0" marR="0" lvl="0" indent="0" algn="l" defTabSz="914400" rtl="0" eaLnBrk="1" fontAlgn="auto" latinLnBrk="0" hangingPunct="1">
              <a:lnSpc>
                <a:spcPct val="90000"/>
              </a:lnSpc>
              <a:spcBef>
                <a:spcPts val="0"/>
              </a:spcBef>
              <a:spcAft>
                <a:spcPts val="600"/>
              </a:spcAft>
              <a:buClrTx/>
              <a:buSzTx/>
              <a:buFont typeface="Calibri" panose="020F0502020204030204" pitchFamily="34" charset="0"/>
              <a:buNone/>
              <a:tabLst/>
              <a:defRPr/>
            </a:pPr>
            <a:r>
              <a:rPr kumimoji="0" lang="en-US" sz="1800" b="0" i="0" u="none" strike="noStrike" kern="1200" cap="none" spc="0" normalizeH="0" baseline="0" noProof="0" dirty="0">
                <a:ln>
                  <a:noFill/>
                </a:ln>
                <a:solidFill>
                  <a:srgbClr val="FFFFFF"/>
                </a:solidFill>
                <a:effectLst/>
                <a:uLnTx/>
                <a:uFillTx/>
                <a:latin typeface="Franklin Gothic Book" panose="020F0502020204030204"/>
                <a:ea typeface="+mn-ea"/>
                <a:cs typeface="+mn-cs"/>
              </a:rPr>
              <a:t>The ‘Simpsons x Vans’ collection featured imaging of the show’s most iconic characters like Homer, Marge, Bart, Lisa and Maggie, while also celebrating other beloved characters such as Otto and </a:t>
            </a:r>
            <a:r>
              <a:rPr kumimoji="0" lang="en-US" sz="1800" b="0" i="0" u="none" strike="noStrike" kern="1200" cap="none" spc="0" normalizeH="0" baseline="0" noProof="0" dirty="0" err="1">
                <a:ln>
                  <a:noFill/>
                </a:ln>
                <a:solidFill>
                  <a:srgbClr val="FFFFFF"/>
                </a:solidFill>
                <a:effectLst/>
                <a:uLnTx/>
                <a:uFillTx/>
                <a:latin typeface="Franklin Gothic Book" panose="020F0502020204030204"/>
                <a:ea typeface="+mn-ea"/>
                <a:cs typeface="+mn-cs"/>
              </a:rPr>
              <a:t>Krusty</a:t>
            </a:r>
            <a:r>
              <a:rPr kumimoji="0" lang="en-US" sz="1800" b="0" i="0" u="none" strike="noStrike" kern="1200" cap="none" spc="0" normalizeH="0" baseline="0" noProof="0" dirty="0">
                <a:ln>
                  <a:noFill/>
                </a:ln>
                <a:solidFill>
                  <a:srgbClr val="FFFFFF"/>
                </a:solidFill>
                <a:effectLst/>
                <a:uLnTx/>
                <a:uFillTx/>
                <a:latin typeface="Franklin Gothic Book" panose="020F0502020204030204"/>
                <a:ea typeface="+mn-ea"/>
                <a:cs typeface="+mn-cs"/>
              </a:rPr>
              <a:t>.</a:t>
            </a:r>
          </a:p>
        </p:txBody>
      </p:sp>
      <p:cxnSp>
        <p:nvCxnSpPr>
          <p:cNvPr id="17" name="Straight Connector 16">
            <a:extLst>
              <a:ext uri="{FF2B5EF4-FFF2-40B4-BE49-F238E27FC236}">
                <a16:creationId xmlns:a16="http://schemas.microsoft.com/office/drawing/2014/main" id="{588B493D-0ECF-4CA4-AC11-E789330F6E0D}"/>
              </a:ext>
            </a:extLst>
          </p:cNvPr>
          <p:cNvCxnSpPr/>
          <p:nvPr/>
        </p:nvCxnSpPr>
        <p:spPr>
          <a:xfrm>
            <a:off x="286247" y="1439186"/>
            <a:ext cx="4428876" cy="0"/>
          </a:xfrm>
          <a:prstGeom prst="line">
            <a:avLst/>
          </a:prstGeom>
        </p:spPr>
        <p:style>
          <a:lnRef idx="1">
            <a:schemeClr val="accent1"/>
          </a:lnRef>
          <a:fillRef idx="0">
            <a:schemeClr val="accent1"/>
          </a:fillRef>
          <a:effectRef idx="0">
            <a:schemeClr val="accent1"/>
          </a:effectRef>
          <a:fontRef idx="minor">
            <a:schemeClr val="tx1"/>
          </a:fontRef>
        </p:style>
      </p:cxnSp>
      <p:pic>
        <p:nvPicPr>
          <p:cNvPr id="2050" name="Picture 2" descr="PAIR">
            <a:extLst>
              <a:ext uri="{FF2B5EF4-FFF2-40B4-BE49-F238E27FC236}">
                <a16:creationId xmlns:a16="http://schemas.microsoft.com/office/drawing/2014/main" id="{2CEED3FB-32C4-4E78-BCFA-DF727E8AB21A}"/>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t="17778" b="17234"/>
          <a:stretch/>
        </p:blipFill>
        <p:spPr bwMode="auto">
          <a:xfrm>
            <a:off x="5306287" y="159046"/>
            <a:ext cx="5625864" cy="2742107"/>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feature image">
            <a:extLst>
              <a:ext uri="{FF2B5EF4-FFF2-40B4-BE49-F238E27FC236}">
                <a16:creationId xmlns:a16="http://schemas.microsoft.com/office/drawing/2014/main" id="{A7675966-B218-40F0-B239-8081EF378AF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691577" y="2917090"/>
            <a:ext cx="5389157" cy="378186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56529332"/>
      </p:ext>
    </p:extLst>
  </p:cSld>
  <p:clrMapOvr>
    <a:overrideClrMapping bg1="dk1" tx1="lt1" bg2="dk2" tx2="lt2" accent1="accent1" accent2="accent2" accent3="accent3" accent4="accent4" accent5="accent5" accent6="accent6" hlink="hlink" folHlink="folHlink"/>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33" name="Rectangle 32">
            <a:extLst>
              <a:ext uri="{FF2B5EF4-FFF2-40B4-BE49-F238E27FC236}">
                <a16:creationId xmlns:a16="http://schemas.microsoft.com/office/drawing/2014/main" id="{E844E128-FF69-4E9F-8327-6B504B3C5AE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 y="0"/>
            <a:ext cx="12191985" cy="685800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Franklin Gothic Book" panose="020F0502020204030204"/>
              <a:ea typeface="+mn-ea"/>
              <a:cs typeface="+mn-cs"/>
            </a:endParaRPr>
          </a:p>
        </p:txBody>
      </p:sp>
      <p:cxnSp>
        <p:nvCxnSpPr>
          <p:cNvPr id="35" name="Straight Connector 34">
            <a:extLst>
              <a:ext uri="{FF2B5EF4-FFF2-40B4-BE49-F238E27FC236}">
                <a16:creationId xmlns:a16="http://schemas.microsoft.com/office/drawing/2014/main" id="{055CEADF-09EA-423C-8C45-F94AF44D5AF0}"/>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723686" y="2353592"/>
            <a:ext cx="329184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3" name="Rectangle 2">
            <a:extLst>
              <a:ext uri="{FF2B5EF4-FFF2-40B4-BE49-F238E27FC236}">
                <a16:creationId xmlns:a16="http://schemas.microsoft.com/office/drawing/2014/main" id="{96126C90-5685-4F82-8575-E49BF31DA848}"/>
              </a:ext>
            </a:extLst>
          </p:cNvPr>
          <p:cNvSpPr/>
          <p:nvPr/>
        </p:nvSpPr>
        <p:spPr>
          <a:xfrm>
            <a:off x="4372481" y="0"/>
            <a:ext cx="7819504" cy="685799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Franklin Gothic Book" panose="020F0502020204030204"/>
              <a:ea typeface="+mn-ea"/>
              <a:cs typeface="+mn-cs"/>
            </a:endParaRPr>
          </a:p>
        </p:txBody>
      </p:sp>
      <p:sp>
        <p:nvSpPr>
          <p:cNvPr id="5" name="Rectangle 4">
            <a:extLst>
              <a:ext uri="{FF2B5EF4-FFF2-40B4-BE49-F238E27FC236}">
                <a16:creationId xmlns:a16="http://schemas.microsoft.com/office/drawing/2014/main" id="{5A1F986A-80EB-48A0-8F1F-85FDDFFC9C1B}"/>
              </a:ext>
            </a:extLst>
          </p:cNvPr>
          <p:cNvSpPr/>
          <p:nvPr/>
        </p:nvSpPr>
        <p:spPr>
          <a:xfrm>
            <a:off x="-1" y="3"/>
            <a:ext cx="5255813" cy="685799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Franklin Gothic Book" panose="020F0502020204030204"/>
              <a:ea typeface="+mn-ea"/>
              <a:cs typeface="+mn-cs"/>
            </a:endParaRPr>
          </a:p>
        </p:txBody>
      </p:sp>
      <p:sp>
        <p:nvSpPr>
          <p:cNvPr id="12" name="Title 1">
            <a:extLst>
              <a:ext uri="{FF2B5EF4-FFF2-40B4-BE49-F238E27FC236}">
                <a16:creationId xmlns:a16="http://schemas.microsoft.com/office/drawing/2014/main" id="{0EF2FE17-012A-4831-8CF0-A0E953750790}"/>
              </a:ext>
            </a:extLst>
          </p:cNvPr>
          <p:cNvSpPr txBox="1">
            <a:spLocks/>
          </p:cNvSpPr>
          <p:nvPr/>
        </p:nvSpPr>
        <p:spPr>
          <a:xfrm>
            <a:off x="230588" y="219015"/>
            <a:ext cx="4937760" cy="1163601"/>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4700" i="0" kern="1200" spc="-50" baseline="0">
                <a:solidFill>
                  <a:schemeClr val="tx1">
                    <a:lumMod val="75000"/>
                    <a:lumOff val="25000"/>
                  </a:schemeClr>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3700" b="0" i="0" u="none" strike="noStrike" kern="1200" cap="none" spc="-50" normalizeH="0" baseline="0" noProof="0" dirty="0">
                <a:ln>
                  <a:noFill/>
                </a:ln>
                <a:solidFill>
                  <a:srgbClr val="FFFFFF"/>
                </a:solidFill>
                <a:effectLst/>
                <a:uLnTx/>
                <a:uFillTx/>
                <a:latin typeface="Bookman Old Style" panose="020F0302020204030204"/>
                <a:ea typeface="+mj-ea"/>
                <a:cs typeface="+mj-cs"/>
              </a:rPr>
              <a:t>Puma “</a:t>
            </a:r>
            <a:r>
              <a:rPr kumimoji="0" lang="en-US" sz="3700" b="0" i="0" u="none" strike="noStrike" kern="1200" cap="none" spc="-50" normalizeH="0" baseline="0" noProof="0" dirty="0" err="1">
                <a:ln>
                  <a:noFill/>
                </a:ln>
                <a:solidFill>
                  <a:srgbClr val="FFFFFF"/>
                </a:solidFill>
                <a:effectLst/>
                <a:uLnTx/>
                <a:uFillTx/>
                <a:latin typeface="Bookman Old Style" panose="020F0302020204030204"/>
                <a:ea typeface="+mj-ea"/>
                <a:cs typeface="+mj-cs"/>
              </a:rPr>
              <a:t>Blac</a:t>
            </a:r>
            <a:r>
              <a:rPr lang="en-US" sz="3700" dirty="0">
                <a:solidFill>
                  <a:srgbClr val="FFFFFF"/>
                </a:solidFill>
                <a:latin typeface="Bookman Old Style" panose="020F0302020204030204"/>
              </a:rPr>
              <a:t>k Panther”</a:t>
            </a:r>
            <a:endParaRPr kumimoji="0" lang="en-US" sz="3700" b="0" i="0" u="none" strike="noStrike" kern="1200" cap="none" spc="-50" normalizeH="0" baseline="0" noProof="0" dirty="0">
              <a:ln>
                <a:noFill/>
              </a:ln>
              <a:solidFill>
                <a:srgbClr val="FFFFFF"/>
              </a:solidFill>
              <a:effectLst/>
              <a:uLnTx/>
              <a:uFillTx/>
              <a:latin typeface="Bookman Old Style" panose="020F0302020204030204"/>
              <a:ea typeface="+mj-ea"/>
              <a:cs typeface="+mj-cs"/>
            </a:endParaRPr>
          </a:p>
        </p:txBody>
      </p:sp>
      <p:sp>
        <p:nvSpPr>
          <p:cNvPr id="13" name="TextBox 12">
            <a:extLst>
              <a:ext uri="{FF2B5EF4-FFF2-40B4-BE49-F238E27FC236}">
                <a16:creationId xmlns:a16="http://schemas.microsoft.com/office/drawing/2014/main" id="{65BB9296-FC98-48CD-BE8E-E6029F6B75AC}"/>
              </a:ext>
            </a:extLst>
          </p:cNvPr>
          <p:cNvSpPr txBox="1"/>
          <p:nvPr/>
        </p:nvSpPr>
        <p:spPr>
          <a:xfrm>
            <a:off x="292612" y="1939225"/>
            <a:ext cx="4422511" cy="4169535"/>
          </a:xfrm>
          <a:prstGeom prst="rect">
            <a:avLst/>
          </a:prstGeom>
        </p:spPr>
        <p:txBody>
          <a:bodyPr vert="horz" lIns="0" tIns="45720" rIns="0" bIns="45720" rtlCol="0">
            <a:noAutofit/>
          </a:bodyPr>
          <a:lstStyle/>
          <a:p>
            <a:pPr marL="0" marR="0" lvl="0" indent="0" algn="l" defTabSz="914400" rtl="0" eaLnBrk="1" fontAlgn="auto" latinLnBrk="0" hangingPunct="1">
              <a:lnSpc>
                <a:spcPct val="90000"/>
              </a:lnSpc>
              <a:spcBef>
                <a:spcPts val="0"/>
              </a:spcBef>
              <a:spcAft>
                <a:spcPts val="600"/>
              </a:spcAft>
              <a:buClrTx/>
              <a:buSzTx/>
              <a:buFont typeface="Calibri" panose="020F0502020204030204" pitchFamily="34" charset="0"/>
              <a:buNone/>
              <a:tabLst/>
              <a:defRPr/>
            </a:pPr>
            <a:r>
              <a:rPr kumimoji="0" lang="en-US" sz="1800" b="0" i="0" u="none" strike="noStrike" kern="1200" cap="none" spc="0" normalizeH="0" baseline="0" noProof="0" dirty="0">
                <a:ln>
                  <a:noFill/>
                </a:ln>
                <a:solidFill>
                  <a:srgbClr val="FFFFFF"/>
                </a:solidFill>
                <a:effectLst/>
                <a:uLnTx/>
                <a:uFillTx/>
                <a:latin typeface="Franklin Gothic Book" panose="020F0502020204030204"/>
                <a:ea typeface="+mn-ea"/>
                <a:cs typeface="+mn-cs"/>
              </a:rPr>
              <a:t>PUMA generated a lot of excitement in the shoe game with the introduction of Black Panther themed sneakers in advance of the film’s highly anticipated release.</a:t>
            </a:r>
          </a:p>
          <a:p>
            <a:pPr marL="0" marR="0" lvl="0" indent="0" algn="l" defTabSz="914400" rtl="0" eaLnBrk="1" fontAlgn="auto" latinLnBrk="0" hangingPunct="1">
              <a:lnSpc>
                <a:spcPct val="90000"/>
              </a:lnSpc>
              <a:spcBef>
                <a:spcPts val="0"/>
              </a:spcBef>
              <a:spcAft>
                <a:spcPts val="600"/>
              </a:spcAft>
              <a:buClrTx/>
              <a:buSzTx/>
              <a:buFont typeface="Calibri" panose="020F0502020204030204" pitchFamily="34" charset="0"/>
              <a:buNone/>
              <a:tabLst/>
              <a:defRPr/>
            </a:pPr>
            <a:endParaRPr kumimoji="0" lang="en-US" sz="1800" b="0" i="0" u="none" strike="noStrike" kern="1200" cap="none" spc="0" normalizeH="0" baseline="0" noProof="0" dirty="0">
              <a:ln>
                <a:noFill/>
              </a:ln>
              <a:solidFill>
                <a:srgbClr val="FFFFFF"/>
              </a:solidFill>
              <a:effectLst/>
              <a:uLnTx/>
              <a:uFillTx/>
              <a:latin typeface="Franklin Gothic Book" panose="020F0502020204030204"/>
              <a:ea typeface="+mn-ea"/>
              <a:cs typeface="+mn-cs"/>
            </a:endParaRPr>
          </a:p>
          <a:p>
            <a:pPr marL="0" marR="0" lvl="0" indent="0" algn="l" defTabSz="914400" rtl="0" eaLnBrk="1" fontAlgn="auto" latinLnBrk="0" hangingPunct="1">
              <a:lnSpc>
                <a:spcPct val="90000"/>
              </a:lnSpc>
              <a:spcBef>
                <a:spcPts val="0"/>
              </a:spcBef>
              <a:spcAft>
                <a:spcPts val="600"/>
              </a:spcAft>
              <a:buClrTx/>
              <a:buSzTx/>
              <a:buFont typeface="Calibri" panose="020F0502020204030204" pitchFamily="34" charset="0"/>
              <a:buNone/>
              <a:tabLst/>
              <a:defRPr/>
            </a:pPr>
            <a:r>
              <a:rPr kumimoji="0" lang="en-US" sz="1800" b="0" i="0" u="none" strike="noStrike" kern="1200" cap="none" spc="0" normalizeH="0" baseline="0" noProof="0" dirty="0">
                <a:ln>
                  <a:noFill/>
                </a:ln>
                <a:solidFill>
                  <a:srgbClr val="FFFFFF"/>
                </a:solidFill>
                <a:effectLst/>
                <a:uLnTx/>
                <a:uFillTx/>
                <a:latin typeface="Franklin Gothic Book" panose="020F0502020204030204"/>
                <a:ea typeface="+mn-ea"/>
                <a:cs typeface="+mn-cs"/>
              </a:rPr>
              <a:t>The shoes were made available for purchase via an online raffle. Only 400 total pairs of </a:t>
            </a:r>
            <a:r>
              <a:rPr lang="en-US" dirty="0">
                <a:solidFill>
                  <a:srgbClr val="FFFFFF"/>
                </a:solidFill>
                <a:latin typeface="Franklin Gothic Book" panose="020F0502020204030204"/>
              </a:rPr>
              <a:t>shoes were produced.  They quickly sold out and now sell for more than $300 on the secondary market.</a:t>
            </a:r>
            <a:endParaRPr kumimoji="0" lang="en-US" sz="1800" b="0" i="0" u="none" strike="noStrike" kern="1200" cap="none" spc="0" normalizeH="0" baseline="0" noProof="0" dirty="0">
              <a:ln>
                <a:noFill/>
              </a:ln>
              <a:solidFill>
                <a:srgbClr val="FFFFFF"/>
              </a:solidFill>
              <a:effectLst/>
              <a:uLnTx/>
              <a:uFillTx/>
              <a:latin typeface="Franklin Gothic Book" panose="020F0502020204030204"/>
              <a:ea typeface="+mn-ea"/>
              <a:cs typeface="+mn-cs"/>
            </a:endParaRPr>
          </a:p>
        </p:txBody>
      </p:sp>
      <p:cxnSp>
        <p:nvCxnSpPr>
          <p:cNvPr id="17" name="Straight Connector 16">
            <a:extLst>
              <a:ext uri="{FF2B5EF4-FFF2-40B4-BE49-F238E27FC236}">
                <a16:creationId xmlns:a16="http://schemas.microsoft.com/office/drawing/2014/main" id="{588B493D-0ECF-4CA4-AC11-E789330F6E0D}"/>
              </a:ext>
            </a:extLst>
          </p:cNvPr>
          <p:cNvCxnSpPr/>
          <p:nvPr/>
        </p:nvCxnSpPr>
        <p:spPr>
          <a:xfrm>
            <a:off x="286247" y="1575242"/>
            <a:ext cx="4428876" cy="0"/>
          </a:xfrm>
          <a:prstGeom prst="line">
            <a:avLst/>
          </a:prstGeom>
        </p:spPr>
        <p:style>
          <a:lnRef idx="1">
            <a:schemeClr val="accent1"/>
          </a:lnRef>
          <a:fillRef idx="0">
            <a:schemeClr val="accent1"/>
          </a:fillRef>
          <a:effectRef idx="0">
            <a:schemeClr val="accent1"/>
          </a:effectRef>
          <a:fontRef idx="minor">
            <a:schemeClr val="tx1"/>
          </a:fontRef>
        </p:style>
      </p:cxnSp>
      <p:pic>
        <p:nvPicPr>
          <p:cNvPr id="4098" name="Picture 2" descr="BAIT PUMA Black Panther Pack Tsugi BOG Blaze of Glory Mostro Mid 2018 february release date info sneakers shoes footwear">
            <a:extLst>
              <a:ext uri="{FF2B5EF4-FFF2-40B4-BE49-F238E27FC236}">
                <a16:creationId xmlns:a16="http://schemas.microsoft.com/office/drawing/2014/main" id="{1DE09186-1ABB-4545-957A-66092CF6A9D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467050" y="1575242"/>
            <a:ext cx="6513696" cy="43397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14664107"/>
      </p:ext>
    </p:extLst>
  </p:cSld>
  <p:clrMapOvr>
    <a:overrideClrMapping bg1="dk1" tx1="lt1" bg2="dk2" tx2="lt2" accent1="accent1" accent2="accent2" accent3="accent3" accent4="accent4" accent5="accent5" accent6="accent6" hlink="hlink" folHlink="folHlink"/>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EE1530B0-6F96-46C0-8B3E-3215CB756BE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685" y="0"/>
            <a:ext cx="12186315" cy="6858000"/>
          </a:xfrm>
          <a:prstGeom prst="rect">
            <a:avLst/>
          </a:prstGeom>
          <a:ln>
            <a:noFill/>
          </a:ln>
        </p:spPr>
        <p:style>
          <a:lnRef idx="2">
            <a:schemeClr val="accent6">
              <a:shade val="50000"/>
            </a:schemeClr>
          </a:lnRef>
          <a:fillRef idx="1001">
            <a:schemeClr val="lt1"/>
          </a:fillRef>
          <a:effectRef idx="0">
            <a:schemeClr val="accent6"/>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Franklin Gothic Book" panose="020F0502020204030204"/>
              <a:ea typeface="+mn-ea"/>
              <a:cs typeface="+mn-cs"/>
            </a:endParaRPr>
          </a:p>
        </p:txBody>
      </p:sp>
      <p:sp>
        <p:nvSpPr>
          <p:cNvPr id="12" name="Rectangle 11">
            <a:extLst>
              <a:ext uri="{FF2B5EF4-FFF2-40B4-BE49-F238E27FC236}">
                <a16:creationId xmlns:a16="http://schemas.microsoft.com/office/drawing/2014/main" id="{754910CF-1B56-45D3-960A-E89F7B3B913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6" y="0"/>
            <a:ext cx="4050791" cy="6858000"/>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Franklin Gothic Book" panose="020F0502020204030204"/>
              <a:ea typeface="+mn-ea"/>
              <a:cs typeface="+mn-cs"/>
            </a:endParaRPr>
          </a:p>
        </p:txBody>
      </p:sp>
      <p:sp>
        <p:nvSpPr>
          <p:cNvPr id="2" name="Title 1">
            <a:extLst>
              <a:ext uri="{FF2B5EF4-FFF2-40B4-BE49-F238E27FC236}">
                <a16:creationId xmlns:a16="http://schemas.microsoft.com/office/drawing/2014/main" id="{0AE422CB-EBC9-4703-870C-8981A495893A}"/>
              </a:ext>
            </a:extLst>
          </p:cNvPr>
          <p:cNvSpPr>
            <a:spLocks noGrp="1"/>
          </p:cNvSpPr>
          <p:nvPr>
            <p:ph type="title"/>
          </p:nvPr>
        </p:nvSpPr>
        <p:spPr>
          <a:xfrm>
            <a:off x="492370" y="516835"/>
            <a:ext cx="3084844" cy="5772840"/>
          </a:xfrm>
        </p:spPr>
        <p:txBody>
          <a:bodyPr anchor="ctr">
            <a:normAutofit/>
          </a:bodyPr>
          <a:lstStyle/>
          <a:p>
            <a:r>
              <a:rPr lang="en-US" sz="3600" dirty="0">
                <a:solidFill>
                  <a:schemeClr val="bg1"/>
                </a:solidFill>
              </a:rPr>
              <a:t>Industry Trends</a:t>
            </a:r>
          </a:p>
        </p:txBody>
      </p:sp>
      <p:sp>
        <p:nvSpPr>
          <p:cNvPr id="5" name="TextBox 4">
            <a:extLst>
              <a:ext uri="{FF2B5EF4-FFF2-40B4-BE49-F238E27FC236}">
                <a16:creationId xmlns:a16="http://schemas.microsoft.com/office/drawing/2014/main" id="{503427F3-30B0-4999-B081-91FFA13245C3}"/>
              </a:ext>
            </a:extLst>
          </p:cNvPr>
          <p:cNvSpPr txBox="1"/>
          <p:nvPr/>
        </p:nvSpPr>
        <p:spPr>
          <a:xfrm>
            <a:off x="4440857" y="1310374"/>
            <a:ext cx="7400676" cy="4185761"/>
          </a:xfrm>
          <a:prstGeom prst="rect">
            <a:avLst/>
          </a:prstGeom>
          <a:noFill/>
        </p:spPr>
        <p:txBody>
          <a:bodyPr wrap="square">
            <a:spAutoFit/>
          </a:bodyPr>
          <a:lstStyle/>
          <a:p>
            <a:pPr marL="0" marR="0" lvl="0" indent="0" algn="l" defTabSz="666750" rtl="0" eaLnBrk="1" fontAlgn="auto" latinLnBrk="0" hangingPunct="1">
              <a:lnSpc>
                <a:spcPct val="90000"/>
              </a:lnSpc>
              <a:spcBef>
                <a:spcPct val="0"/>
              </a:spcBef>
              <a:spcAft>
                <a:spcPct val="35000"/>
              </a:spcAft>
              <a:buClrTx/>
              <a:buSzTx/>
              <a:buFontTx/>
              <a:buNone/>
              <a:tabLst/>
              <a:defRPr/>
            </a:pPr>
            <a:r>
              <a:rPr kumimoji="0" lang="en-US" sz="2800" b="0" i="0" u="none" strike="noStrike" kern="1200" cap="none" spc="0" normalizeH="0" baseline="0" noProof="0" dirty="0">
                <a:ln>
                  <a:noFill/>
                </a:ln>
                <a:solidFill>
                  <a:prstClr val="black"/>
                </a:solidFill>
                <a:effectLst/>
                <a:uLnTx/>
                <a:uFillTx/>
                <a:latin typeface="Franklin Gothic Book" panose="020F0502020204030204"/>
                <a:ea typeface="+mn-ea"/>
                <a:cs typeface="+mn-cs"/>
              </a:rPr>
              <a:t>What are </a:t>
            </a:r>
            <a:r>
              <a:rPr kumimoji="0" lang="en-US" sz="2800" b="1" i="0" u="sng" strike="noStrike" kern="1200" cap="none" spc="0" normalizeH="0" baseline="0" noProof="0" dirty="0">
                <a:ln>
                  <a:noFill/>
                </a:ln>
                <a:solidFill>
                  <a:prstClr val="black"/>
                </a:solidFill>
                <a:effectLst/>
                <a:uLnTx/>
                <a:uFillTx/>
                <a:latin typeface="Franklin Gothic Book" panose="020F0502020204030204"/>
                <a:ea typeface="+mn-ea"/>
                <a:cs typeface="+mn-cs"/>
              </a:rPr>
              <a:t>industry trends</a:t>
            </a:r>
            <a:r>
              <a:rPr kumimoji="0" lang="en-US" sz="2800" b="0" i="0" u="none" strike="noStrike" kern="1200" cap="none" spc="0" normalizeH="0" baseline="0" noProof="0" dirty="0">
                <a:ln>
                  <a:noFill/>
                </a:ln>
                <a:solidFill>
                  <a:prstClr val="black"/>
                </a:solidFill>
                <a:effectLst/>
                <a:uLnTx/>
                <a:uFillTx/>
                <a:latin typeface="Franklin Gothic Book" panose="020F0502020204030204"/>
                <a:ea typeface="+mn-ea"/>
                <a:cs typeface="+mn-cs"/>
              </a:rPr>
              <a:t>?</a:t>
            </a:r>
          </a:p>
          <a:p>
            <a:pPr marL="0" marR="0" lvl="0" indent="0" algn="l" defTabSz="666750" rtl="0" eaLnBrk="1" fontAlgn="auto" latinLnBrk="0" hangingPunct="1">
              <a:lnSpc>
                <a:spcPct val="90000"/>
              </a:lnSpc>
              <a:spcBef>
                <a:spcPct val="0"/>
              </a:spcBef>
              <a:spcAft>
                <a:spcPct val="35000"/>
              </a:spcAft>
              <a:buClrTx/>
              <a:buSzTx/>
              <a:buFontTx/>
              <a:buNone/>
              <a:tabLst/>
              <a:defRPr/>
            </a:pPr>
            <a:endParaRPr kumimoji="0" lang="en-US" sz="2800" b="0" i="0" u="none" strike="noStrike" kern="1200" cap="none" spc="0" normalizeH="0" baseline="0" noProof="0" dirty="0">
              <a:ln>
                <a:noFill/>
              </a:ln>
              <a:solidFill>
                <a:prstClr val="black"/>
              </a:solidFill>
              <a:effectLst/>
              <a:uLnTx/>
              <a:uFillTx/>
              <a:latin typeface="Franklin Gothic Book" panose="020F0502020204030204"/>
              <a:ea typeface="+mn-ea"/>
              <a:cs typeface="+mn-cs"/>
            </a:endParaRPr>
          </a:p>
          <a:p>
            <a:pPr marL="0" marR="0" lvl="0" indent="0" algn="l" defTabSz="666750" rtl="0" eaLnBrk="1" fontAlgn="auto" latinLnBrk="0" hangingPunct="1">
              <a:lnSpc>
                <a:spcPct val="90000"/>
              </a:lnSpc>
              <a:spcBef>
                <a:spcPct val="0"/>
              </a:spcBef>
              <a:spcAft>
                <a:spcPct val="35000"/>
              </a:spcAft>
              <a:buClrTx/>
              <a:buSzTx/>
              <a:buFontTx/>
              <a:buNone/>
              <a:tabLst/>
              <a:defRPr/>
            </a:pPr>
            <a:r>
              <a:rPr kumimoji="0" lang="en-US" sz="2800" b="0" i="0" u="none" strike="noStrike" kern="1200" cap="none" spc="0" normalizeH="0" baseline="0" noProof="0" dirty="0">
                <a:ln>
                  <a:noFill/>
                </a:ln>
                <a:solidFill>
                  <a:prstClr val="black"/>
                </a:solidFill>
                <a:effectLst/>
                <a:uLnTx/>
                <a:uFillTx/>
                <a:latin typeface="Franklin Gothic Book" panose="020F0502020204030204"/>
                <a:ea typeface="+mn-ea"/>
                <a:cs typeface="+mn-cs"/>
              </a:rPr>
              <a:t>Industry trends are patterns that occur within a specific industry. </a:t>
            </a:r>
          </a:p>
          <a:p>
            <a:pPr marL="0" marR="0" lvl="0" indent="0" algn="l" defTabSz="666750" rtl="0" eaLnBrk="1" fontAlgn="auto" latinLnBrk="0" hangingPunct="1">
              <a:lnSpc>
                <a:spcPct val="90000"/>
              </a:lnSpc>
              <a:spcBef>
                <a:spcPct val="0"/>
              </a:spcBef>
              <a:spcAft>
                <a:spcPct val="35000"/>
              </a:spcAft>
              <a:buClrTx/>
              <a:buSzTx/>
              <a:buFontTx/>
              <a:buNone/>
              <a:tabLst/>
              <a:defRPr/>
            </a:pPr>
            <a:endParaRPr kumimoji="0" lang="en-US" sz="2800" b="0" i="0" u="none" strike="noStrike" kern="1200" cap="none" spc="0" normalizeH="0" baseline="0" noProof="0" dirty="0">
              <a:ln>
                <a:noFill/>
              </a:ln>
              <a:solidFill>
                <a:prstClr val="black"/>
              </a:solidFill>
              <a:effectLst/>
              <a:uLnTx/>
              <a:uFillTx/>
              <a:latin typeface="Franklin Gothic Book" panose="020F0502020204030204"/>
              <a:ea typeface="+mn-ea"/>
              <a:cs typeface="+mn-cs"/>
            </a:endParaRPr>
          </a:p>
          <a:p>
            <a:pPr marL="0" marR="0" lvl="0" indent="0" algn="l" defTabSz="666750" rtl="0" eaLnBrk="1" fontAlgn="auto" latinLnBrk="0" hangingPunct="1">
              <a:lnSpc>
                <a:spcPct val="90000"/>
              </a:lnSpc>
              <a:spcBef>
                <a:spcPct val="0"/>
              </a:spcBef>
              <a:spcAft>
                <a:spcPct val="35000"/>
              </a:spcAft>
              <a:buClrTx/>
              <a:buSzTx/>
              <a:buFontTx/>
              <a:buNone/>
              <a:tabLst/>
              <a:defRPr/>
            </a:pPr>
            <a:r>
              <a:rPr kumimoji="0" lang="en-US" sz="2800" b="0" i="0" u="none" strike="noStrike" kern="1200" cap="none" spc="0" normalizeH="0" baseline="0" noProof="0" dirty="0">
                <a:ln>
                  <a:noFill/>
                </a:ln>
                <a:solidFill>
                  <a:prstClr val="black"/>
                </a:solidFill>
                <a:effectLst/>
                <a:uLnTx/>
                <a:uFillTx/>
                <a:latin typeface="Franklin Gothic Book" panose="020F0502020204030204"/>
                <a:ea typeface="+mn-ea"/>
                <a:cs typeface="+mn-cs"/>
              </a:rPr>
              <a:t>These patterns could relate to pricing, costs, consumer behavior, manufacturing, promotions/sales strategies, distribution channels or any function of marketing.</a:t>
            </a:r>
          </a:p>
        </p:txBody>
      </p:sp>
      <p:pic>
        <p:nvPicPr>
          <p:cNvPr id="3" name="Picture 2" descr="A close up of a logo&#10;&#10;Description automatically generated">
            <a:extLst>
              <a:ext uri="{FF2B5EF4-FFF2-40B4-BE49-F238E27FC236}">
                <a16:creationId xmlns:a16="http://schemas.microsoft.com/office/drawing/2014/main" id="{E5A52EAA-2299-4C42-91D0-FF3FB806B3D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778891" y="6414306"/>
            <a:ext cx="371917" cy="392203"/>
          </a:xfrm>
          <a:prstGeom prst="rect">
            <a:avLst/>
          </a:prstGeom>
        </p:spPr>
      </p:pic>
    </p:spTree>
    <p:extLst>
      <p:ext uri="{BB962C8B-B14F-4D97-AF65-F5344CB8AC3E}">
        <p14:creationId xmlns:p14="http://schemas.microsoft.com/office/powerpoint/2010/main" val="244208971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33" name="Rectangle 32">
            <a:extLst>
              <a:ext uri="{FF2B5EF4-FFF2-40B4-BE49-F238E27FC236}">
                <a16:creationId xmlns:a16="http://schemas.microsoft.com/office/drawing/2014/main" id="{E844E128-FF69-4E9F-8327-6B504B3C5AE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 y="0"/>
            <a:ext cx="12191985" cy="685800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Franklin Gothic Book" panose="020F0502020204030204"/>
              <a:ea typeface="+mn-ea"/>
              <a:cs typeface="+mn-cs"/>
            </a:endParaRPr>
          </a:p>
        </p:txBody>
      </p:sp>
      <p:cxnSp>
        <p:nvCxnSpPr>
          <p:cNvPr id="35" name="Straight Connector 34">
            <a:extLst>
              <a:ext uri="{FF2B5EF4-FFF2-40B4-BE49-F238E27FC236}">
                <a16:creationId xmlns:a16="http://schemas.microsoft.com/office/drawing/2014/main" id="{055CEADF-09EA-423C-8C45-F94AF44D5AF0}"/>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723686" y="2353592"/>
            <a:ext cx="329184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3" name="Rectangle 2">
            <a:extLst>
              <a:ext uri="{FF2B5EF4-FFF2-40B4-BE49-F238E27FC236}">
                <a16:creationId xmlns:a16="http://schemas.microsoft.com/office/drawing/2014/main" id="{96126C90-5685-4F82-8575-E49BF31DA848}"/>
              </a:ext>
            </a:extLst>
          </p:cNvPr>
          <p:cNvSpPr/>
          <p:nvPr/>
        </p:nvSpPr>
        <p:spPr>
          <a:xfrm>
            <a:off x="4372481" y="0"/>
            <a:ext cx="7819504" cy="685799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Franklin Gothic Book" panose="020F0502020204030204"/>
              <a:ea typeface="+mn-ea"/>
              <a:cs typeface="+mn-cs"/>
            </a:endParaRPr>
          </a:p>
        </p:txBody>
      </p:sp>
      <p:sp>
        <p:nvSpPr>
          <p:cNvPr id="5" name="Rectangle 4">
            <a:extLst>
              <a:ext uri="{FF2B5EF4-FFF2-40B4-BE49-F238E27FC236}">
                <a16:creationId xmlns:a16="http://schemas.microsoft.com/office/drawing/2014/main" id="{5A1F986A-80EB-48A0-8F1F-85FDDFFC9C1B}"/>
              </a:ext>
            </a:extLst>
          </p:cNvPr>
          <p:cNvSpPr/>
          <p:nvPr/>
        </p:nvSpPr>
        <p:spPr>
          <a:xfrm>
            <a:off x="-1" y="3"/>
            <a:ext cx="5255813" cy="685799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Franklin Gothic Book" panose="020F0502020204030204"/>
              <a:ea typeface="+mn-ea"/>
              <a:cs typeface="+mn-cs"/>
            </a:endParaRPr>
          </a:p>
        </p:txBody>
      </p:sp>
      <p:sp>
        <p:nvSpPr>
          <p:cNvPr id="12" name="Title 1">
            <a:extLst>
              <a:ext uri="{FF2B5EF4-FFF2-40B4-BE49-F238E27FC236}">
                <a16:creationId xmlns:a16="http://schemas.microsoft.com/office/drawing/2014/main" id="{0EF2FE17-012A-4831-8CF0-A0E953750790}"/>
              </a:ext>
            </a:extLst>
          </p:cNvPr>
          <p:cNvSpPr txBox="1">
            <a:spLocks/>
          </p:cNvSpPr>
          <p:nvPr/>
        </p:nvSpPr>
        <p:spPr>
          <a:xfrm>
            <a:off x="182880" y="164267"/>
            <a:ext cx="4619707" cy="1485736"/>
          </a:xfrm>
          <a:prstGeom prst="rect">
            <a:avLst/>
          </a:prstGeom>
        </p:spPr>
        <p:txBody>
          <a:bodyPr vert="horz" lIns="91440" tIns="45720" rIns="91440" bIns="45720" rtlCol="0" anchor="b">
            <a:normAutofit lnSpcReduction="10000"/>
          </a:bodyPr>
          <a:lstStyle>
            <a:lvl1pPr algn="l" defTabSz="914400" rtl="0" eaLnBrk="1" latinLnBrk="0" hangingPunct="1">
              <a:lnSpc>
                <a:spcPct val="90000"/>
              </a:lnSpc>
              <a:spcBef>
                <a:spcPct val="0"/>
              </a:spcBef>
              <a:buNone/>
              <a:defRPr sz="4700" i="0" kern="1200" spc="-50" baseline="0">
                <a:solidFill>
                  <a:schemeClr val="tx1">
                    <a:lumMod val="75000"/>
                    <a:lumOff val="25000"/>
                  </a:schemeClr>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3700" b="0" i="0" u="none" strike="noStrike" kern="1200" cap="none" spc="-50" normalizeH="0" baseline="0" noProof="0" dirty="0">
                <a:ln>
                  <a:noFill/>
                </a:ln>
                <a:solidFill>
                  <a:srgbClr val="FFFFFF"/>
                </a:solidFill>
                <a:effectLst/>
                <a:uLnTx/>
                <a:uFillTx/>
                <a:latin typeface="Bookman Old Style" panose="020F0302020204030204"/>
                <a:ea typeface="+mj-ea"/>
                <a:cs typeface="+mj-cs"/>
              </a:rPr>
              <a:t>Nike &amp; Kyrie Irving’s Ky-</a:t>
            </a:r>
            <a:r>
              <a:rPr kumimoji="0" lang="en-US" sz="3700" b="0" i="0" u="none" strike="noStrike" kern="1200" cap="none" spc="-50" normalizeH="0" baseline="0" noProof="0" dirty="0" err="1">
                <a:ln>
                  <a:noFill/>
                </a:ln>
                <a:solidFill>
                  <a:srgbClr val="FFFFFF"/>
                </a:solidFill>
                <a:effectLst/>
                <a:uLnTx/>
                <a:uFillTx/>
                <a:latin typeface="Bookman Old Style" panose="020F0302020204030204"/>
                <a:ea typeface="+mj-ea"/>
                <a:cs typeface="+mj-cs"/>
              </a:rPr>
              <a:t>rispy</a:t>
            </a:r>
            <a:r>
              <a:rPr kumimoji="0" lang="en-US" sz="3700" b="0" i="0" u="none" strike="noStrike" kern="1200" cap="none" spc="-50" normalizeH="0" baseline="0" noProof="0" dirty="0">
                <a:ln>
                  <a:noFill/>
                </a:ln>
                <a:solidFill>
                  <a:srgbClr val="FFFFFF"/>
                </a:solidFill>
                <a:effectLst/>
                <a:uLnTx/>
                <a:uFillTx/>
                <a:latin typeface="Bookman Old Style" panose="020F0302020204030204"/>
                <a:ea typeface="+mj-ea"/>
                <a:cs typeface="+mj-cs"/>
              </a:rPr>
              <a:t> Kreme</a:t>
            </a:r>
          </a:p>
        </p:txBody>
      </p:sp>
      <p:sp>
        <p:nvSpPr>
          <p:cNvPr id="13" name="TextBox 12">
            <a:extLst>
              <a:ext uri="{FF2B5EF4-FFF2-40B4-BE49-F238E27FC236}">
                <a16:creationId xmlns:a16="http://schemas.microsoft.com/office/drawing/2014/main" id="{65BB9296-FC98-48CD-BE8E-E6029F6B75AC}"/>
              </a:ext>
            </a:extLst>
          </p:cNvPr>
          <p:cNvSpPr txBox="1"/>
          <p:nvPr/>
        </p:nvSpPr>
        <p:spPr>
          <a:xfrm>
            <a:off x="286247" y="2169234"/>
            <a:ext cx="4428876" cy="4169535"/>
          </a:xfrm>
          <a:prstGeom prst="rect">
            <a:avLst/>
          </a:prstGeom>
        </p:spPr>
        <p:txBody>
          <a:bodyPr vert="horz" lIns="0" tIns="45720" rIns="0" bIns="45720" rtlCol="0">
            <a:noAutofit/>
          </a:bodyPr>
          <a:lstStyle/>
          <a:p>
            <a:pPr marL="0" marR="0" lvl="0" indent="0" algn="l" defTabSz="914400" rtl="0" eaLnBrk="1" fontAlgn="auto" latinLnBrk="0" hangingPunct="1">
              <a:lnSpc>
                <a:spcPct val="90000"/>
              </a:lnSpc>
              <a:spcBef>
                <a:spcPts val="0"/>
              </a:spcBef>
              <a:spcAft>
                <a:spcPts val="600"/>
              </a:spcAft>
              <a:buClrTx/>
              <a:buSzTx/>
              <a:buFont typeface="Calibri" panose="020F0502020204030204" pitchFamily="34" charset="0"/>
              <a:buNone/>
              <a:tabLst/>
              <a:defRPr/>
            </a:pPr>
            <a:r>
              <a:rPr kumimoji="0" lang="en-US" sz="1800" b="0" i="0" u="none" strike="noStrike" kern="1200" cap="none" spc="0" normalizeH="0" baseline="0" noProof="0" dirty="0">
                <a:ln>
                  <a:noFill/>
                </a:ln>
                <a:solidFill>
                  <a:srgbClr val="FFFFFF"/>
                </a:solidFill>
                <a:effectLst/>
                <a:uLnTx/>
                <a:uFillTx/>
                <a:latin typeface="Franklin Gothic Book" panose="020F0502020204030204"/>
                <a:ea typeface="+mn-ea"/>
                <a:cs typeface="+mn-cs"/>
              </a:rPr>
              <a:t>Released during the 2016 NBA playoffs, the Kyrie 2 Ky-</a:t>
            </a:r>
            <a:r>
              <a:rPr kumimoji="0" lang="en-US" sz="1800" b="0" i="0" u="none" strike="noStrike" kern="1200" cap="none" spc="0" normalizeH="0" baseline="0" noProof="0" dirty="0" err="1">
                <a:ln>
                  <a:noFill/>
                </a:ln>
                <a:solidFill>
                  <a:srgbClr val="FFFFFF"/>
                </a:solidFill>
                <a:effectLst/>
                <a:uLnTx/>
                <a:uFillTx/>
                <a:latin typeface="Franklin Gothic Book" panose="020F0502020204030204"/>
                <a:ea typeface="+mn-ea"/>
                <a:cs typeface="+mn-cs"/>
              </a:rPr>
              <a:t>rispy</a:t>
            </a:r>
            <a:r>
              <a:rPr kumimoji="0" lang="en-US" sz="1800" b="0" i="0" u="none" strike="noStrike" kern="1200" cap="none" spc="0" normalizeH="0" baseline="0" noProof="0" dirty="0">
                <a:ln>
                  <a:noFill/>
                </a:ln>
                <a:solidFill>
                  <a:srgbClr val="FFFFFF"/>
                </a:solidFill>
                <a:effectLst/>
                <a:uLnTx/>
                <a:uFillTx/>
                <a:latin typeface="Franklin Gothic Book" panose="020F0502020204030204"/>
                <a:ea typeface="+mn-ea"/>
                <a:cs typeface="+mn-cs"/>
              </a:rPr>
              <a:t> Kreme 'Krispy Kreme' themed sneakers were made available for purchase to the public from a truck that followed the basketball player across the country. </a:t>
            </a:r>
          </a:p>
          <a:p>
            <a:pPr marL="0" marR="0" lvl="0" indent="0" algn="l" defTabSz="914400" rtl="0" eaLnBrk="1" fontAlgn="auto" latinLnBrk="0" hangingPunct="1">
              <a:lnSpc>
                <a:spcPct val="90000"/>
              </a:lnSpc>
              <a:spcBef>
                <a:spcPts val="0"/>
              </a:spcBef>
              <a:spcAft>
                <a:spcPts val="600"/>
              </a:spcAft>
              <a:buClrTx/>
              <a:buSzTx/>
              <a:buFont typeface="Calibri" panose="020F0502020204030204" pitchFamily="34" charset="0"/>
              <a:buNone/>
              <a:tabLst/>
              <a:defRPr/>
            </a:pPr>
            <a:endParaRPr lang="en-US" dirty="0">
              <a:solidFill>
                <a:srgbClr val="FFFFFF"/>
              </a:solidFill>
              <a:latin typeface="Franklin Gothic Book" panose="020F0502020204030204"/>
            </a:endParaRPr>
          </a:p>
          <a:p>
            <a:pPr marL="0" marR="0" lvl="0" indent="0" algn="l" defTabSz="914400" rtl="0" eaLnBrk="1" fontAlgn="auto" latinLnBrk="0" hangingPunct="1">
              <a:lnSpc>
                <a:spcPct val="90000"/>
              </a:lnSpc>
              <a:spcBef>
                <a:spcPts val="0"/>
              </a:spcBef>
              <a:spcAft>
                <a:spcPts val="600"/>
              </a:spcAft>
              <a:buClrTx/>
              <a:buSzTx/>
              <a:buFont typeface="Calibri" panose="020F0502020204030204" pitchFamily="34" charset="0"/>
              <a:buNone/>
              <a:tabLst/>
              <a:defRPr/>
            </a:pPr>
            <a:r>
              <a:rPr kumimoji="0" lang="en-US" sz="1800" b="0" i="0" u="none" strike="noStrike" kern="1200" cap="none" spc="0" normalizeH="0" baseline="0" noProof="0" dirty="0">
                <a:ln>
                  <a:noFill/>
                </a:ln>
                <a:solidFill>
                  <a:srgbClr val="FFFFFF"/>
                </a:solidFill>
                <a:effectLst/>
                <a:uLnTx/>
                <a:uFillTx/>
                <a:latin typeface="Franklin Gothic Book" panose="020F0502020204030204"/>
                <a:ea typeface="+mn-ea"/>
                <a:cs typeface="+mn-cs"/>
              </a:rPr>
              <a:t>The packaging was designed to mirror that of a Krispy Kreme doughnut box, along with the logos of Nike and Kyrie Irving.</a:t>
            </a:r>
          </a:p>
        </p:txBody>
      </p:sp>
      <p:cxnSp>
        <p:nvCxnSpPr>
          <p:cNvPr id="17" name="Straight Connector 16">
            <a:extLst>
              <a:ext uri="{FF2B5EF4-FFF2-40B4-BE49-F238E27FC236}">
                <a16:creationId xmlns:a16="http://schemas.microsoft.com/office/drawing/2014/main" id="{588B493D-0ECF-4CA4-AC11-E789330F6E0D}"/>
              </a:ext>
            </a:extLst>
          </p:cNvPr>
          <p:cNvCxnSpPr/>
          <p:nvPr/>
        </p:nvCxnSpPr>
        <p:spPr>
          <a:xfrm>
            <a:off x="286247" y="1781092"/>
            <a:ext cx="4428876" cy="0"/>
          </a:xfrm>
          <a:prstGeom prst="line">
            <a:avLst/>
          </a:prstGeom>
        </p:spPr>
        <p:style>
          <a:lnRef idx="1">
            <a:schemeClr val="accent1"/>
          </a:lnRef>
          <a:fillRef idx="0">
            <a:schemeClr val="accent1"/>
          </a:fillRef>
          <a:effectRef idx="0">
            <a:schemeClr val="accent1"/>
          </a:effectRef>
          <a:fontRef idx="minor">
            <a:schemeClr val="tx1"/>
          </a:fontRef>
        </p:style>
      </p:cxnSp>
      <p:pic>
        <p:nvPicPr>
          <p:cNvPr id="3074" name="Picture 2" descr="Nike Kyrie 2 'Ky-Rispy Kreme' iD Release Date">
            <a:extLst>
              <a:ext uri="{FF2B5EF4-FFF2-40B4-BE49-F238E27FC236}">
                <a16:creationId xmlns:a16="http://schemas.microsoft.com/office/drawing/2014/main" id="{06A3D7F0-2E19-429F-A649-BF3BE270E882}"/>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23675" t="20240" r="20008"/>
          <a:stretch/>
        </p:blipFill>
        <p:spPr bwMode="auto">
          <a:xfrm>
            <a:off x="5612767" y="1035657"/>
            <a:ext cx="6369758" cy="478668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66673147"/>
      </p:ext>
    </p:extLst>
  </p:cSld>
  <p:clrMapOvr>
    <a:overrideClrMapping bg1="dk1" tx1="lt1" bg2="dk2" tx2="lt2" accent1="accent1" accent2="accent2" accent3="accent3" accent4="accent4" accent5="accent5" accent6="accent6" hlink="hlink" folHlink="folHlink"/>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33" name="Rectangle 32">
            <a:extLst>
              <a:ext uri="{FF2B5EF4-FFF2-40B4-BE49-F238E27FC236}">
                <a16:creationId xmlns:a16="http://schemas.microsoft.com/office/drawing/2014/main" id="{E844E128-FF69-4E9F-8327-6B504B3C5AE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 y="0"/>
            <a:ext cx="12191985" cy="685800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Franklin Gothic Book" panose="020F0502020204030204"/>
              <a:ea typeface="+mn-ea"/>
              <a:cs typeface="+mn-cs"/>
            </a:endParaRPr>
          </a:p>
        </p:txBody>
      </p:sp>
      <p:cxnSp>
        <p:nvCxnSpPr>
          <p:cNvPr id="35" name="Straight Connector 34">
            <a:extLst>
              <a:ext uri="{FF2B5EF4-FFF2-40B4-BE49-F238E27FC236}">
                <a16:creationId xmlns:a16="http://schemas.microsoft.com/office/drawing/2014/main" id="{055CEADF-09EA-423C-8C45-F94AF44D5AF0}"/>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723686" y="2353592"/>
            <a:ext cx="329184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3" name="Rectangle 2">
            <a:extLst>
              <a:ext uri="{FF2B5EF4-FFF2-40B4-BE49-F238E27FC236}">
                <a16:creationId xmlns:a16="http://schemas.microsoft.com/office/drawing/2014/main" id="{96126C90-5685-4F82-8575-E49BF31DA848}"/>
              </a:ext>
            </a:extLst>
          </p:cNvPr>
          <p:cNvSpPr/>
          <p:nvPr/>
        </p:nvSpPr>
        <p:spPr>
          <a:xfrm>
            <a:off x="4372481" y="0"/>
            <a:ext cx="7819504" cy="685799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Franklin Gothic Book" panose="020F0502020204030204"/>
              <a:ea typeface="+mn-ea"/>
              <a:cs typeface="+mn-cs"/>
            </a:endParaRPr>
          </a:p>
        </p:txBody>
      </p:sp>
      <p:sp>
        <p:nvSpPr>
          <p:cNvPr id="5" name="Rectangle 4">
            <a:extLst>
              <a:ext uri="{FF2B5EF4-FFF2-40B4-BE49-F238E27FC236}">
                <a16:creationId xmlns:a16="http://schemas.microsoft.com/office/drawing/2014/main" id="{5A1F986A-80EB-48A0-8F1F-85FDDFFC9C1B}"/>
              </a:ext>
            </a:extLst>
          </p:cNvPr>
          <p:cNvSpPr/>
          <p:nvPr/>
        </p:nvSpPr>
        <p:spPr>
          <a:xfrm>
            <a:off x="-1" y="3"/>
            <a:ext cx="5255813" cy="685799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Franklin Gothic Book" panose="020F0502020204030204"/>
              <a:ea typeface="+mn-ea"/>
              <a:cs typeface="+mn-cs"/>
            </a:endParaRPr>
          </a:p>
        </p:txBody>
      </p:sp>
      <p:sp>
        <p:nvSpPr>
          <p:cNvPr id="12" name="Title 1">
            <a:extLst>
              <a:ext uri="{FF2B5EF4-FFF2-40B4-BE49-F238E27FC236}">
                <a16:creationId xmlns:a16="http://schemas.microsoft.com/office/drawing/2014/main" id="{0EF2FE17-012A-4831-8CF0-A0E953750790}"/>
              </a:ext>
            </a:extLst>
          </p:cNvPr>
          <p:cNvSpPr txBox="1">
            <a:spLocks/>
          </p:cNvSpPr>
          <p:nvPr/>
        </p:nvSpPr>
        <p:spPr>
          <a:xfrm>
            <a:off x="182880" y="164267"/>
            <a:ext cx="4619707" cy="1163601"/>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4700" i="0" kern="1200" spc="-50" baseline="0">
                <a:solidFill>
                  <a:schemeClr val="tx1">
                    <a:lumMod val="75000"/>
                    <a:lumOff val="25000"/>
                  </a:schemeClr>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3700" b="0" i="0" u="none" strike="noStrike" kern="1200" cap="none" spc="-50" normalizeH="0" baseline="0" noProof="0" dirty="0">
                <a:ln>
                  <a:noFill/>
                </a:ln>
                <a:solidFill>
                  <a:srgbClr val="FFFFFF"/>
                </a:solidFill>
                <a:effectLst/>
                <a:uLnTx/>
                <a:uFillTx/>
                <a:latin typeface="Bookman Old Style" panose="020F0302020204030204"/>
                <a:ea typeface="+mj-ea"/>
                <a:cs typeface="+mj-cs"/>
              </a:rPr>
              <a:t>Reebok &amp; Marvel Join Forces</a:t>
            </a:r>
          </a:p>
        </p:txBody>
      </p:sp>
      <p:sp>
        <p:nvSpPr>
          <p:cNvPr id="13" name="TextBox 12">
            <a:extLst>
              <a:ext uri="{FF2B5EF4-FFF2-40B4-BE49-F238E27FC236}">
                <a16:creationId xmlns:a16="http://schemas.microsoft.com/office/drawing/2014/main" id="{65BB9296-FC98-48CD-BE8E-E6029F6B75AC}"/>
              </a:ext>
            </a:extLst>
          </p:cNvPr>
          <p:cNvSpPr txBox="1"/>
          <p:nvPr/>
        </p:nvSpPr>
        <p:spPr>
          <a:xfrm>
            <a:off x="292612" y="1660350"/>
            <a:ext cx="4428876" cy="4169535"/>
          </a:xfrm>
          <a:prstGeom prst="rect">
            <a:avLst/>
          </a:prstGeom>
        </p:spPr>
        <p:txBody>
          <a:bodyPr vert="horz" lIns="0" tIns="45720" rIns="0" bIns="45720" rtlCol="0">
            <a:noAutofit/>
          </a:bodyPr>
          <a:lstStyle/>
          <a:p>
            <a:pPr marL="0" marR="0" lvl="0" indent="0" algn="l" defTabSz="914400" rtl="0" eaLnBrk="1" fontAlgn="auto" latinLnBrk="0" hangingPunct="1">
              <a:lnSpc>
                <a:spcPct val="90000"/>
              </a:lnSpc>
              <a:spcBef>
                <a:spcPts val="0"/>
              </a:spcBef>
              <a:spcAft>
                <a:spcPts val="600"/>
              </a:spcAft>
              <a:buClrTx/>
              <a:buSzTx/>
              <a:buFont typeface="Calibri" panose="020F0502020204030204" pitchFamily="34" charset="0"/>
              <a:buNone/>
              <a:tabLst/>
              <a:defRPr/>
            </a:pPr>
            <a:r>
              <a:rPr kumimoji="0" lang="en-US" sz="1800" b="0" i="0" u="none" strike="noStrike" kern="1200" cap="none" spc="0" normalizeH="0" baseline="0" noProof="0" dirty="0">
                <a:ln>
                  <a:noFill/>
                </a:ln>
                <a:solidFill>
                  <a:srgbClr val="FFFFFF"/>
                </a:solidFill>
                <a:effectLst/>
                <a:uLnTx/>
                <a:uFillTx/>
                <a:latin typeface="Franklin Gothic Book" panose="020F0502020204030204"/>
                <a:ea typeface="+mn-ea"/>
                <a:cs typeface="+mn-cs"/>
              </a:rPr>
              <a:t>Reebok and Marvel teamed up to create ten Reebok sneakers, each featuring a Marvel superhero or villain. </a:t>
            </a:r>
          </a:p>
          <a:p>
            <a:pPr marL="0" marR="0" lvl="0" indent="0" algn="l" defTabSz="914400" rtl="0" eaLnBrk="1" fontAlgn="auto" latinLnBrk="0" hangingPunct="1">
              <a:lnSpc>
                <a:spcPct val="90000"/>
              </a:lnSpc>
              <a:spcBef>
                <a:spcPts val="0"/>
              </a:spcBef>
              <a:spcAft>
                <a:spcPts val="600"/>
              </a:spcAft>
              <a:buClrTx/>
              <a:buSzTx/>
              <a:buFont typeface="Calibri" panose="020F0502020204030204" pitchFamily="34" charset="0"/>
              <a:buNone/>
              <a:tabLst/>
              <a:defRPr/>
            </a:pPr>
            <a:endParaRPr lang="en-US" dirty="0">
              <a:solidFill>
                <a:srgbClr val="FFFFFF"/>
              </a:solidFill>
              <a:latin typeface="Franklin Gothic Book" panose="020F0502020204030204"/>
            </a:endParaRPr>
          </a:p>
          <a:p>
            <a:pPr marL="0" marR="0" lvl="0" indent="0" algn="l" defTabSz="914400" rtl="0" eaLnBrk="1" fontAlgn="auto" latinLnBrk="0" hangingPunct="1">
              <a:lnSpc>
                <a:spcPct val="90000"/>
              </a:lnSpc>
              <a:spcBef>
                <a:spcPts val="0"/>
              </a:spcBef>
              <a:spcAft>
                <a:spcPts val="600"/>
              </a:spcAft>
              <a:buClrTx/>
              <a:buSzTx/>
              <a:buFont typeface="Calibri" panose="020F0502020204030204" pitchFamily="34" charset="0"/>
              <a:buNone/>
              <a:tabLst/>
              <a:defRPr/>
            </a:pPr>
            <a:r>
              <a:rPr kumimoji="0" lang="en-US" sz="1800" b="0" i="0" u="none" strike="noStrike" kern="1200" cap="none" spc="0" normalizeH="0" baseline="0" noProof="0" dirty="0">
                <a:ln>
                  <a:noFill/>
                </a:ln>
                <a:solidFill>
                  <a:srgbClr val="FFFFFF"/>
                </a:solidFill>
                <a:effectLst/>
                <a:uLnTx/>
                <a:uFillTx/>
                <a:latin typeface="Franklin Gothic Book" panose="020F0502020204030204"/>
                <a:ea typeface="+mn-ea"/>
                <a:cs typeface="+mn-cs"/>
              </a:rPr>
              <a:t>Inspired by the likes of Captain America, Red Skull, Spider-Man, Venom, Wolverine, Sabretooth, Deadpool and Chamber, the shoes resurrect famous Reebok styles like the '90s Ventilator, Pump Omni HLS and Pump Fury HLS. </a:t>
            </a:r>
          </a:p>
          <a:p>
            <a:pPr marL="0" marR="0" lvl="0" indent="0" algn="l" defTabSz="914400" rtl="0" eaLnBrk="1" fontAlgn="auto" latinLnBrk="0" hangingPunct="1">
              <a:lnSpc>
                <a:spcPct val="90000"/>
              </a:lnSpc>
              <a:spcBef>
                <a:spcPts val="0"/>
              </a:spcBef>
              <a:spcAft>
                <a:spcPts val="600"/>
              </a:spcAft>
              <a:buClrTx/>
              <a:buSzTx/>
              <a:buFont typeface="Calibri" panose="020F0502020204030204" pitchFamily="34" charset="0"/>
              <a:buNone/>
              <a:tabLst/>
              <a:defRPr/>
            </a:pPr>
            <a:endParaRPr lang="en-US" dirty="0">
              <a:solidFill>
                <a:srgbClr val="FFFFFF"/>
              </a:solidFill>
              <a:latin typeface="Franklin Gothic Book" panose="020F0502020204030204"/>
            </a:endParaRPr>
          </a:p>
          <a:p>
            <a:pPr marL="0" marR="0" lvl="0" indent="0" algn="l" defTabSz="914400" rtl="0" eaLnBrk="1" fontAlgn="auto" latinLnBrk="0" hangingPunct="1">
              <a:lnSpc>
                <a:spcPct val="90000"/>
              </a:lnSpc>
              <a:spcBef>
                <a:spcPts val="0"/>
              </a:spcBef>
              <a:spcAft>
                <a:spcPts val="600"/>
              </a:spcAft>
              <a:buClrTx/>
              <a:buSzTx/>
              <a:buFont typeface="Calibri" panose="020F0502020204030204" pitchFamily="34" charset="0"/>
              <a:buNone/>
              <a:tabLst/>
              <a:defRPr/>
            </a:pPr>
            <a:r>
              <a:rPr kumimoji="0" lang="en-US" sz="1800" b="0" i="0" u="none" strike="noStrike" kern="1200" cap="none" spc="0" normalizeH="0" baseline="0" noProof="0" dirty="0">
                <a:ln>
                  <a:noFill/>
                </a:ln>
                <a:solidFill>
                  <a:srgbClr val="FFFFFF"/>
                </a:solidFill>
                <a:effectLst/>
                <a:uLnTx/>
                <a:uFillTx/>
                <a:latin typeface="Franklin Gothic Book" panose="020F0502020204030204"/>
                <a:ea typeface="+mn-ea"/>
                <a:cs typeface="+mn-cs"/>
              </a:rPr>
              <a:t>Each shoe in the Reebok X Marvel collection included a unique hang tag and graphic insoles with original art.</a:t>
            </a:r>
          </a:p>
        </p:txBody>
      </p:sp>
      <p:cxnSp>
        <p:nvCxnSpPr>
          <p:cNvPr id="17" name="Straight Connector 16">
            <a:extLst>
              <a:ext uri="{FF2B5EF4-FFF2-40B4-BE49-F238E27FC236}">
                <a16:creationId xmlns:a16="http://schemas.microsoft.com/office/drawing/2014/main" id="{588B493D-0ECF-4CA4-AC11-E789330F6E0D}"/>
              </a:ext>
            </a:extLst>
          </p:cNvPr>
          <p:cNvCxnSpPr/>
          <p:nvPr/>
        </p:nvCxnSpPr>
        <p:spPr>
          <a:xfrm>
            <a:off x="286247" y="1439186"/>
            <a:ext cx="4428876" cy="0"/>
          </a:xfrm>
          <a:prstGeom prst="line">
            <a:avLst/>
          </a:prstGeom>
        </p:spPr>
        <p:style>
          <a:lnRef idx="1">
            <a:schemeClr val="accent1"/>
          </a:lnRef>
          <a:fillRef idx="0">
            <a:schemeClr val="accent1"/>
          </a:fillRef>
          <a:effectRef idx="0">
            <a:schemeClr val="accent1"/>
          </a:effectRef>
          <a:fontRef idx="minor">
            <a:schemeClr val="tx1"/>
          </a:fontRef>
        </p:style>
      </p:cxnSp>
      <p:pic>
        <p:nvPicPr>
          <p:cNvPr id="2050" name="Picture 2" descr="Reebok x Marvel">
            <a:extLst>
              <a:ext uri="{FF2B5EF4-FFF2-40B4-BE49-F238E27FC236}">
                <a16:creationId xmlns:a16="http://schemas.microsoft.com/office/drawing/2014/main" id="{70989F21-94A7-4B85-8EDE-68D80008DC8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728286" y="1119185"/>
            <a:ext cx="5991225" cy="46196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32525953"/>
      </p:ext>
    </p:extLst>
  </p:cSld>
  <p:clrMapOvr>
    <a:overrideClrMapping bg1="dk1" tx1="lt1" bg2="dk2" tx2="lt2" accent1="accent1" accent2="accent2" accent3="accent3" accent4="accent4" accent5="accent5" accent6="accent6" hlink="hlink" folHlink="folHlink"/>
  </p:clrMapOvr>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33" name="Rectangle 32">
            <a:extLst>
              <a:ext uri="{FF2B5EF4-FFF2-40B4-BE49-F238E27FC236}">
                <a16:creationId xmlns:a16="http://schemas.microsoft.com/office/drawing/2014/main" id="{E844E128-FF69-4E9F-8327-6B504B3C5AE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 y="0"/>
            <a:ext cx="12191985" cy="685800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Franklin Gothic Book" panose="020F0502020204030204"/>
              <a:ea typeface="+mn-ea"/>
              <a:cs typeface="+mn-cs"/>
            </a:endParaRPr>
          </a:p>
        </p:txBody>
      </p:sp>
      <p:cxnSp>
        <p:nvCxnSpPr>
          <p:cNvPr id="35" name="Straight Connector 34">
            <a:extLst>
              <a:ext uri="{FF2B5EF4-FFF2-40B4-BE49-F238E27FC236}">
                <a16:creationId xmlns:a16="http://schemas.microsoft.com/office/drawing/2014/main" id="{055CEADF-09EA-423C-8C45-F94AF44D5AF0}"/>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723686" y="2353592"/>
            <a:ext cx="329184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3" name="Rectangle 2">
            <a:extLst>
              <a:ext uri="{FF2B5EF4-FFF2-40B4-BE49-F238E27FC236}">
                <a16:creationId xmlns:a16="http://schemas.microsoft.com/office/drawing/2014/main" id="{96126C90-5685-4F82-8575-E49BF31DA848}"/>
              </a:ext>
            </a:extLst>
          </p:cNvPr>
          <p:cNvSpPr/>
          <p:nvPr/>
        </p:nvSpPr>
        <p:spPr>
          <a:xfrm>
            <a:off x="4372481" y="0"/>
            <a:ext cx="7819504" cy="685799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Franklin Gothic Book" panose="020F0502020204030204"/>
              <a:ea typeface="+mn-ea"/>
              <a:cs typeface="+mn-cs"/>
            </a:endParaRPr>
          </a:p>
        </p:txBody>
      </p:sp>
      <p:sp>
        <p:nvSpPr>
          <p:cNvPr id="5" name="Rectangle 4">
            <a:extLst>
              <a:ext uri="{FF2B5EF4-FFF2-40B4-BE49-F238E27FC236}">
                <a16:creationId xmlns:a16="http://schemas.microsoft.com/office/drawing/2014/main" id="{5A1F986A-80EB-48A0-8F1F-85FDDFFC9C1B}"/>
              </a:ext>
            </a:extLst>
          </p:cNvPr>
          <p:cNvSpPr/>
          <p:nvPr/>
        </p:nvSpPr>
        <p:spPr>
          <a:xfrm>
            <a:off x="-1" y="3"/>
            <a:ext cx="5255813" cy="685799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Franklin Gothic Book" panose="020F0502020204030204"/>
              <a:ea typeface="+mn-ea"/>
              <a:cs typeface="+mn-cs"/>
            </a:endParaRPr>
          </a:p>
        </p:txBody>
      </p:sp>
      <p:sp>
        <p:nvSpPr>
          <p:cNvPr id="12" name="Title 1">
            <a:extLst>
              <a:ext uri="{FF2B5EF4-FFF2-40B4-BE49-F238E27FC236}">
                <a16:creationId xmlns:a16="http://schemas.microsoft.com/office/drawing/2014/main" id="{0EF2FE17-012A-4831-8CF0-A0E953750790}"/>
              </a:ext>
            </a:extLst>
          </p:cNvPr>
          <p:cNvSpPr txBox="1">
            <a:spLocks/>
          </p:cNvSpPr>
          <p:nvPr/>
        </p:nvSpPr>
        <p:spPr>
          <a:xfrm>
            <a:off x="182880" y="164267"/>
            <a:ext cx="4619707" cy="1163601"/>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4700" i="0" kern="1200" spc="-50" baseline="0">
                <a:solidFill>
                  <a:schemeClr val="tx1">
                    <a:lumMod val="75000"/>
                    <a:lumOff val="25000"/>
                  </a:schemeClr>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3700" b="0" i="0" u="none" strike="noStrike" kern="1200" cap="none" spc="-50" normalizeH="0" baseline="0" noProof="0" dirty="0">
                <a:ln>
                  <a:noFill/>
                </a:ln>
                <a:solidFill>
                  <a:srgbClr val="FFFFFF"/>
                </a:solidFill>
                <a:effectLst/>
                <a:uLnTx/>
                <a:uFillTx/>
                <a:latin typeface="Bookman Old Style" panose="020F0302020204030204"/>
                <a:ea typeface="+mj-ea"/>
                <a:cs typeface="+mj-cs"/>
              </a:rPr>
              <a:t>Nike &amp; Starbucks Collaboration</a:t>
            </a:r>
          </a:p>
        </p:txBody>
      </p:sp>
      <p:sp>
        <p:nvSpPr>
          <p:cNvPr id="13" name="TextBox 12">
            <a:extLst>
              <a:ext uri="{FF2B5EF4-FFF2-40B4-BE49-F238E27FC236}">
                <a16:creationId xmlns:a16="http://schemas.microsoft.com/office/drawing/2014/main" id="{65BB9296-FC98-48CD-BE8E-E6029F6B75AC}"/>
              </a:ext>
            </a:extLst>
          </p:cNvPr>
          <p:cNvSpPr txBox="1"/>
          <p:nvPr/>
        </p:nvSpPr>
        <p:spPr>
          <a:xfrm>
            <a:off x="292612" y="1660350"/>
            <a:ext cx="4428876" cy="4169535"/>
          </a:xfrm>
          <a:prstGeom prst="rect">
            <a:avLst/>
          </a:prstGeom>
        </p:spPr>
        <p:txBody>
          <a:bodyPr vert="horz" lIns="0" tIns="45720" rIns="0" bIns="45720" rtlCol="0">
            <a:noAutofit/>
          </a:bodyPr>
          <a:lstStyle/>
          <a:p>
            <a:pPr marL="0" marR="0" lvl="0" indent="0" algn="l" defTabSz="914400" rtl="0" eaLnBrk="1" fontAlgn="auto" latinLnBrk="0" hangingPunct="1">
              <a:lnSpc>
                <a:spcPct val="90000"/>
              </a:lnSpc>
              <a:spcBef>
                <a:spcPts val="0"/>
              </a:spcBef>
              <a:spcAft>
                <a:spcPts val="600"/>
              </a:spcAft>
              <a:buClrTx/>
              <a:buSzTx/>
              <a:buFont typeface="Calibri" panose="020F0502020204030204" pitchFamily="34" charset="0"/>
              <a:buNone/>
              <a:tabLst/>
              <a:defRPr/>
            </a:pPr>
            <a:r>
              <a:rPr kumimoji="0" lang="en-US" sz="1800" b="0" i="0" u="none" strike="noStrike" kern="1200" cap="none" spc="0" normalizeH="0" baseline="0" noProof="0" dirty="0">
                <a:ln>
                  <a:noFill/>
                </a:ln>
                <a:solidFill>
                  <a:srgbClr val="FFFFFF"/>
                </a:solidFill>
                <a:effectLst/>
                <a:uLnTx/>
                <a:uFillTx/>
                <a:latin typeface="Franklin Gothic Book" panose="020F0502020204030204"/>
                <a:ea typeface="+mn-ea"/>
                <a:cs typeface="+mn-cs"/>
              </a:rPr>
              <a:t>Two of the biggest brands in </a:t>
            </a:r>
            <a:r>
              <a:rPr kumimoji="0" lang="en-US" sz="1800" b="0" i="0" u="none" strike="noStrike" kern="1200" cap="none" spc="0" normalizeH="0" baseline="0" noProof="0" dirty="0" err="1">
                <a:ln>
                  <a:noFill/>
                </a:ln>
                <a:solidFill>
                  <a:srgbClr val="FFFFFF"/>
                </a:solidFill>
                <a:effectLst/>
                <a:uLnTx/>
                <a:uFillTx/>
                <a:latin typeface="Franklin Gothic Book" panose="020F0502020204030204"/>
                <a:ea typeface="+mn-ea"/>
                <a:cs typeface="+mn-cs"/>
              </a:rPr>
              <a:t>th</a:t>
            </a:r>
            <a:r>
              <a:rPr lang="en-US" dirty="0">
                <a:solidFill>
                  <a:srgbClr val="FFFFFF"/>
                </a:solidFill>
                <a:latin typeface="Franklin Gothic Book" panose="020F0502020204030204"/>
              </a:rPr>
              <a:t>e world teamed up to launch Nike SB Dunk Low Premium Starbucks edition sneakers.</a:t>
            </a:r>
          </a:p>
          <a:p>
            <a:pPr marL="0" marR="0" lvl="0" indent="0" algn="l" defTabSz="914400" rtl="0" eaLnBrk="1" fontAlgn="auto" latinLnBrk="0" hangingPunct="1">
              <a:lnSpc>
                <a:spcPct val="90000"/>
              </a:lnSpc>
              <a:spcBef>
                <a:spcPts val="0"/>
              </a:spcBef>
              <a:spcAft>
                <a:spcPts val="600"/>
              </a:spcAft>
              <a:buClrTx/>
              <a:buSzTx/>
              <a:buFont typeface="Calibri" panose="020F0502020204030204" pitchFamily="34" charset="0"/>
              <a:buNone/>
              <a:tabLst/>
              <a:defRPr/>
            </a:pPr>
            <a:endParaRPr kumimoji="0" lang="en-US" sz="1800" b="0" i="0" u="none" strike="noStrike" kern="1200" cap="none" spc="0" normalizeH="0" baseline="0" noProof="0" dirty="0">
              <a:ln>
                <a:noFill/>
              </a:ln>
              <a:solidFill>
                <a:srgbClr val="FFFFFF"/>
              </a:solidFill>
              <a:effectLst/>
              <a:uLnTx/>
              <a:uFillTx/>
              <a:latin typeface="Franklin Gothic Book" panose="020F0502020204030204"/>
              <a:ea typeface="+mn-ea"/>
              <a:cs typeface="+mn-cs"/>
            </a:endParaRPr>
          </a:p>
          <a:p>
            <a:pPr marL="0" marR="0" lvl="0" indent="0" algn="l" defTabSz="914400" rtl="0" eaLnBrk="1" fontAlgn="auto" latinLnBrk="0" hangingPunct="1">
              <a:lnSpc>
                <a:spcPct val="90000"/>
              </a:lnSpc>
              <a:spcBef>
                <a:spcPts val="0"/>
              </a:spcBef>
              <a:spcAft>
                <a:spcPts val="600"/>
              </a:spcAft>
              <a:buClrTx/>
              <a:buSzTx/>
              <a:buFont typeface="Calibri" panose="020F0502020204030204" pitchFamily="34" charset="0"/>
              <a:buNone/>
              <a:tabLst/>
              <a:defRPr/>
            </a:pPr>
            <a:r>
              <a:rPr lang="en-US" dirty="0">
                <a:solidFill>
                  <a:srgbClr val="FFFFFF"/>
                </a:solidFill>
                <a:latin typeface="Franklin Gothic Book" panose="020F0502020204030204"/>
              </a:rPr>
              <a:t>The product was available at select Nike retailers for just a </a:t>
            </a:r>
            <a:r>
              <a:rPr kumimoji="0" lang="en-US" sz="1800" b="0" i="0" u="none" strike="noStrike" kern="1200" cap="none" spc="0" normalizeH="0" baseline="0" noProof="0" dirty="0">
                <a:ln>
                  <a:noFill/>
                </a:ln>
                <a:solidFill>
                  <a:srgbClr val="FFFFFF"/>
                </a:solidFill>
                <a:effectLst/>
                <a:uLnTx/>
                <a:uFillTx/>
                <a:latin typeface="Franklin Gothic Book" panose="020F0502020204030204"/>
                <a:ea typeface="+mn-ea"/>
                <a:cs typeface="+mn-cs"/>
              </a:rPr>
              <a:t>limited time selling for $100 per pair.</a:t>
            </a:r>
          </a:p>
        </p:txBody>
      </p:sp>
      <p:cxnSp>
        <p:nvCxnSpPr>
          <p:cNvPr id="17" name="Straight Connector 16">
            <a:extLst>
              <a:ext uri="{FF2B5EF4-FFF2-40B4-BE49-F238E27FC236}">
                <a16:creationId xmlns:a16="http://schemas.microsoft.com/office/drawing/2014/main" id="{588B493D-0ECF-4CA4-AC11-E789330F6E0D}"/>
              </a:ext>
            </a:extLst>
          </p:cNvPr>
          <p:cNvCxnSpPr/>
          <p:nvPr/>
        </p:nvCxnSpPr>
        <p:spPr>
          <a:xfrm>
            <a:off x="286247" y="1439186"/>
            <a:ext cx="4428876" cy="0"/>
          </a:xfrm>
          <a:prstGeom prst="line">
            <a:avLst/>
          </a:prstGeom>
        </p:spPr>
        <p:style>
          <a:lnRef idx="1">
            <a:schemeClr val="accent1"/>
          </a:lnRef>
          <a:fillRef idx="0">
            <a:schemeClr val="accent1"/>
          </a:fillRef>
          <a:effectRef idx="0">
            <a:schemeClr val="accent1"/>
          </a:effectRef>
          <a:fontRef idx="minor">
            <a:schemeClr val="tx1"/>
          </a:fontRef>
        </p:style>
      </p:cxnSp>
      <p:pic>
        <p:nvPicPr>
          <p:cNvPr id="4098" name="Picture 2" descr="Screen Shot 2016-05-18 at 10.49.43 AM">
            <a:extLst>
              <a:ext uri="{FF2B5EF4-FFF2-40B4-BE49-F238E27FC236}">
                <a16:creationId xmlns:a16="http://schemas.microsoft.com/office/drawing/2014/main" id="{DB2B8071-DC2F-4C41-B26B-1B35FC17DA1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73177" y="1222547"/>
            <a:ext cx="6635943" cy="441290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11472769"/>
      </p:ext>
    </p:extLst>
  </p:cSld>
  <p:clrMapOvr>
    <a:overrideClrMapping bg1="dk1" tx1="lt1" bg2="dk2" tx2="lt2" accent1="accent1" accent2="accent2" accent3="accent3" accent4="accent4" accent5="accent5" accent6="accent6" hlink="hlink" folHlink="folHlink"/>
  </p:clrMapOvr>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1" name="Rectangle 70">
            <a:extLst>
              <a:ext uri="{FF2B5EF4-FFF2-40B4-BE49-F238E27FC236}">
                <a16:creationId xmlns:a16="http://schemas.microsoft.com/office/drawing/2014/main" id="{D1B4E201-164F-4793-895E-C149B2F2FCA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Franklin Gothic Book" panose="020F0502020204030204"/>
              <a:ea typeface="+mn-ea"/>
              <a:cs typeface="+mn-cs"/>
            </a:endParaRPr>
          </a:p>
        </p:txBody>
      </p:sp>
      <p:sp>
        <p:nvSpPr>
          <p:cNvPr id="73" name="Rectangle 72">
            <a:extLst>
              <a:ext uri="{FF2B5EF4-FFF2-40B4-BE49-F238E27FC236}">
                <a16:creationId xmlns:a16="http://schemas.microsoft.com/office/drawing/2014/main" id="{765F4110-C0FC-4D61-ACD2-A7C950EAE9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ltGray">
          <a:xfrm>
            <a:off x="4660711" y="3506289"/>
            <a:ext cx="7210670" cy="2967839"/>
          </a:xfrm>
          <a:prstGeom prst="rect">
            <a:avLst/>
          </a:prstGeom>
          <a:solidFill>
            <a:srgbClr val="B47C22"/>
          </a:solidFill>
          <a:ln w="127000" cap="sq" cmpd="thinThick">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Franklin Gothic Book" panose="020F0502020204030204"/>
              <a:ea typeface="+mn-ea"/>
              <a:cs typeface="+mn-cs"/>
            </a:endParaRPr>
          </a:p>
        </p:txBody>
      </p:sp>
      <p:sp>
        <p:nvSpPr>
          <p:cNvPr id="2" name="Title 1">
            <a:extLst>
              <a:ext uri="{FF2B5EF4-FFF2-40B4-BE49-F238E27FC236}">
                <a16:creationId xmlns:a16="http://schemas.microsoft.com/office/drawing/2014/main" id="{9AB2EA78-AEB3-469B-9025-3B17201A457B}"/>
              </a:ext>
            </a:extLst>
          </p:cNvPr>
          <p:cNvSpPr>
            <a:spLocks noGrp="1"/>
          </p:cNvSpPr>
          <p:nvPr>
            <p:ph type="ctrTitle"/>
          </p:nvPr>
        </p:nvSpPr>
        <p:spPr>
          <a:xfrm>
            <a:off x="5021821" y="3812955"/>
            <a:ext cx="6465287" cy="1486192"/>
          </a:xfrm>
        </p:spPr>
        <p:txBody>
          <a:bodyPr>
            <a:normAutofit/>
          </a:bodyPr>
          <a:lstStyle/>
          <a:p>
            <a:r>
              <a:rPr lang="en-US" sz="5400" dirty="0">
                <a:solidFill>
                  <a:schemeClr val="bg1"/>
                </a:solidFill>
              </a:rPr>
              <a:t>Industry Trends</a:t>
            </a:r>
          </a:p>
        </p:txBody>
      </p:sp>
      <p:sp>
        <p:nvSpPr>
          <p:cNvPr id="3" name="Subtitle 2">
            <a:extLst>
              <a:ext uri="{FF2B5EF4-FFF2-40B4-BE49-F238E27FC236}">
                <a16:creationId xmlns:a16="http://schemas.microsoft.com/office/drawing/2014/main" id="{255E1F2F-E259-4EA8-9FFD-3A10AF541859}"/>
              </a:ext>
            </a:extLst>
          </p:cNvPr>
          <p:cNvSpPr>
            <a:spLocks noGrp="1"/>
          </p:cNvSpPr>
          <p:nvPr>
            <p:ph type="subTitle" idx="1"/>
          </p:nvPr>
        </p:nvSpPr>
        <p:spPr>
          <a:xfrm>
            <a:off x="5021821" y="5497884"/>
            <a:ext cx="6465286" cy="750216"/>
          </a:xfrm>
        </p:spPr>
        <p:txBody>
          <a:bodyPr>
            <a:normAutofit/>
          </a:bodyPr>
          <a:lstStyle/>
          <a:p>
            <a:r>
              <a:rPr lang="en-US" dirty="0">
                <a:solidFill>
                  <a:schemeClr val="bg1"/>
                </a:solidFill>
              </a:rPr>
              <a:t>Discussion questions</a:t>
            </a:r>
          </a:p>
        </p:txBody>
      </p:sp>
      <p:pic>
        <p:nvPicPr>
          <p:cNvPr id="5" name="Picture 4">
            <a:extLst>
              <a:ext uri="{FF2B5EF4-FFF2-40B4-BE49-F238E27FC236}">
                <a16:creationId xmlns:a16="http://schemas.microsoft.com/office/drawing/2014/main" id="{1FD526C9-A8C7-41E6-85BB-39F06C858A2B}"/>
              </a:ext>
              <a:ext uri="{C183D7F6-B498-43B3-948B-1728B52AA6E4}">
                <adec:decorative xmlns:adec="http://schemas.microsoft.com/office/drawing/2017/decorative" val="1"/>
              </a:ext>
            </a:extLst>
          </p:cNvPr>
          <p:cNvPicPr>
            <a:picLocks noChangeAspect="1"/>
          </p:cNvPicPr>
          <p:nvPr/>
        </p:nvPicPr>
        <p:blipFill rotWithShape="1">
          <a:blip r:embed="rId3">
            <a:extLst>
              <a:ext uri="{28A0092B-C50C-407E-A947-70E740481C1C}">
                <a14:useLocalDpi xmlns:a14="http://schemas.microsoft.com/office/drawing/2010/main" val="0"/>
              </a:ext>
            </a:extLst>
          </a:blip>
          <a:srcRect l="35169" r="27173" b="-1"/>
          <a:stretch/>
        </p:blipFill>
        <p:spPr>
          <a:xfrm>
            <a:off x="317635" y="321733"/>
            <a:ext cx="4160452" cy="6214534"/>
          </a:xfrm>
          <a:prstGeom prst="rect">
            <a:avLst/>
          </a:prstGeom>
        </p:spPr>
      </p:pic>
      <p:cxnSp>
        <p:nvCxnSpPr>
          <p:cNvPr id="75" name="Straight Connector 74">
            <a:extLst>
              <a:ext uri="{FF2B5EF4-FFF2-40B4-BE49-F238E27FC236}">
                <a16:creationId xmlns:a16="http://schemas.microsoft.com/office/drawing/2014/main" id="{FACE2D80-77E9-4433-B62B-693C5B7B2AEF}"/>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5110211" y="5393160"/>
            <a:ext cx="6309360" cy="0"/>
          </a:xfrm>
          <a:prstGeom prst="line">
            <a:avLst/>
          </a:prstGeom>
          <a:ln w="19050">
            <a:solidFill>
              <a:schemeClr val="accent1">
                <a:alpha val="90000"/>
              </a:schemeClr>
            </a:solidFill>
          </a:ln>
        </p:spPr>
        <p:style>
          <a:lnRef idx="1">
            <a:schemeClr val="accent1"/>
          </a:lnRef>
          <a:fillRef idx="0">
            <a:schemeClr val="accent1"/>
          </a:fillRef>
          <a:effectRef idx="0">
            <a:schemeClr val="accent1"/>
          </a:effectRef>
          <a:fontRef idx="minor">
            <a:schemeClr val="tx1"/>
          </a:fontRef>
        </p:style>
      </p:cxnSp>
      <p:pic>
        <p:nvPicPr>
          <p:cNvPr id="4" name="Picture 4" descr="Top Sneaker Brands - Sneaker Swarm">
            <a:extLst>
              <a:ext uri="{FF2B5EF4-FFF2-40B4-BE49-F238E27FC236}">
                <a16:creationId xmlns:a16="http://schemas.microsoft.com/office/drawing/2014/main" id="{ED41CB81-9039-43FD-B934-6E4E396AA8EE}"/>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b="31248"/>
          <a:stretch/>
        </p:blipFill>
        <p:spPr bwMode="auto">
          <a:xfrm>
            <a:off x="4658585" y="211851"/>
            <a:ext cx="7352916" cy="3166821"/>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 descr="A close up of a logo&#10;&#10;Description automatically generated">
            <a:extLst>
              <a:ext uri="{FF2B5EF4-FFF2-40B4-BE49-F238E27FC236}">
                <a16:creationId xmlns:a16="http://schemas.microsoft.com/office/drawing/2014/main" id="{8DE73996-DB58-4EB2-9DF9-7AEB203B27DA}"/>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892901" y="4556051"/>
            <a:ext cx="1447191" cy="1526128"/>
          </a:xfrm>
          <a:prstGeom prst="rect">
            <a:avLst/>
          </a:prstGeom>
        </p:spPr>
      </p:pic>
    </p:spTree>
    <p:extLst>
      <p:ext uri="{BB962C8B-B14F-4D97-AF65-F5344CB8AC3E}">
        <p14:creationId xmlns:p14="http://schemas.microsoft.com/office/powerpoint/2010/main" val="165125023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EE1530B0-6F96-46C0-8B3E-3215CB756BE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685" y="0"/>
            <a:ext cx="12186315" cy="6858000"/>
          </a:xfrm>
          <a:prstGeom prst="rect">
            <a:avLst/>
          </a:prstGeom>
          <a:ln>
            <a:noFill/>
          </a:ln>
        </p:spPr>
        <p:style>
          <a:lnRef idx="2">
            <a:schemeClr val="accent6">
              <a:shade val="50000"/>
            </a:schemeClr>
          </a:lnRef>
          <a:fillRef idx="1001">
            <a:schemeClr val="lt1"/>
          </a:fillRef>
          <a:effectRef idx="0">
            <a:schemeClr val="accent6"/>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Franklin Gothic Book" panose="020F0502020204030204"/>
              <a:ea typeface="+mn-ea"/>
              <a:cs typeface="+mn-cs"/>
            </a:endParaRPr>
          </a:p>
        </p:txBody>
      </p:sp>
      <p:sp>
        <p:nvSpPr>
          <p:cNvPr id="12" name="Rectangle 11">
            <a:extLst>
              <a:ext uri="{FF2B5EF4-FFF2-40B4-BE49-F238E27FC236}">
                <a16:creationId xmlns:a16="http://schemas.microsoft.com/office/drawing/2014/main" id="{754910CF-1B56-45D3-960A-E89F7B3B913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6" y="0"/>
            <a:ext cx="4050791" cy="6858000"/>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a:p>
        </p:txBody>
      </p:sp>
      <p:sp>
        <p:nvSpPr>
          <p:cNvPr id="2" name="Title 1">
            <a:extLst>
              <a:ext uri="{FF2B5EF4-FFF2-40B4-BE49-F238E27FC236}">
                <a16:creationId xmlns:a16="http://schemas.microsoft.com/office/drawing/2014/main" id="{0AE422CB-EBC9-4703-870C-8981A495893A}"/>
              </a:ext>
            </a:extLst>
          </p:cNvPr>
          <p:cNvSpPr>
            <a:spLocks noGrp="1"/>
          </p:cNvSpPr>
          <p:nvPr>
            <p:ph type="title"/>
          </p:nvPr>
        </p:nvSpPr>
        <p:spPr>
          <a:xfrm>
            <a:off x="492370" y="516835"/>
            <a:ext cx="3084844" cy="5772840"/>
          </a:xfrm>
        </p:spPr>
        <p:txBody>
          <a:bodyPr anchor="ctr">
            <a:normAutofit/>
          </a:bodyPr>
          <a:lstStyle/>
          <a:p>
            <a:r>
              <a:rPr lang="en-US" sz="4000" dirty="0">
                <a:solidFill>
                  <a:schemeClr val="bg1"/>
                </a:solidFill>
              </a:rPr>
              <a:t>Discussion Questions</a:t>
            </a:r>
          </a:p>
        </p:txBody>
      </p:sp>
      <p:sp>
        <p:nvSpPr>
          <p:cNvPr id="3" name="TextBox 2">
            <a:extLst>
              <a:ext uri="{FF2B5EF4-FFF2-40B4-BE49-F238E27FC236}">
                <a16:creationId xmlns:a16="http://schemas.microsoft.com/office/drawing/2014/main" id="{156F26C9-D556-4853-A36A-E79C18AFB464}"/>
              </a:ext>
            </a:extLst>
          </p:cNvPr>
          <p:cNvSpPr txBox="1"/>
          <p:nvPr/>
        </p:nvSpPr>
        <p:spPr>
          <a:xfrm>
            <a:off x="4212647" y="845632"/>
            <a:ext cx="7752202" cy="5115246"/>
          </a:xfrm>
          <a:prstGeom prst="rect">
            <a:avLst/>
          </a:prstGeom>
          <a:noFill/>
        </p:spPr>
        <p:txBody>
          <a:bodyPr wrap="square">
            <a:spAutoFit/>
          </a:bodyPr>
          <a:lstStyle/>
          <a:p>
            <a:pPr marL="457200" lvl="0" indent="-457200" algn="l" defTabSz="666750">
              <a:lnSpc>
                <a:spcPct val="90000"/>
              </a:lnSpc>
              <a:spcBef>
                <a:spcPct val="0"/>
              </a:spcBef>
              <a:spcAft>
                <a:spcPct val="35000"/>
              </a:spcAft>
              <a:buAutoNum type="arabicParenR"/>
            </a:pPr>
            <a:r>
              <a:rPr lang="en-US" sz="2400" kern="1200" dirty="0"/>
              <a:t>What ar</a:t>
            </a:r>
            <a:r>
              <a:rPr lang="en-US" sz="2400" dirty="0"/>
              <a:t>e </a:t>
            </a:r>
            <a:r>
              <a:rPr lang="en-US" sz="2400" b="1" dirty="0"/>
              <a:t>industry trends</a:t>
            </a:r>
            <a:r>
              <a:rPr lang="en-US" sz="2400" dirty="0"/>
              <a:t>?</a:t>
            </a:r>
          </a:p>
          <a:p>
            <a:pPr marL="457200" lvl="0" indent="-457200" algn="l" defTabSz="666750">
              <a:lnSpc>
                <a:spcPct val="90000"/>
              </a:lnSpc>
              <a:spcBef>
                <a:spcPct val="0"/>
              </a:spcBef>
              <a:spcAft>
                <a:spcPct val="35000"/>
              </a:spcAft>
              <a:buAutoNum type="arabicParenR"/>
            </a:pPr>
            <a:endParaRPr lang="en-US" sz="2400" kern="1200" dirty="0"/>
          </a:p>
          <a:p>
            <a:pPr marL="457200" lvl="0" indent="-457200" algn="l" defTabSz="666750">
              <a:lnSpc>
                <a:spcPct val="90000"/>
              </a:lnSpc>
              <a:spcBef>
                <a:spcPct val="0"/>
              </a:spcBef>
              <a:spcAft>
                <a:spcPct val="35000"/>
              </a:spcAft>
              <a:buAutoNum type="arabicParenR"/>
            </a:pPr>
            <a:r>
              <a:rPr lang="en-US" sz="2400" dirty="0"/>
              <a:t>What is an example of a shift in industry trends?</a:t>
            </a:r>
          </a:p>
          <a:p>
            <a:pPr marL="457200" lvl="0" indent="-457200" algn="l" defTabSz="666750">
              <a:lnSpc>
                <a:spcPct val="90000"/>
              </a:lnSpc>
              <a:spcBef>
                <a:spcPct val="0"/>
              </a:spcBef>
              <a:spcAft>
                <a:spcPct val="35000"/>
              </a:spcAft>
              <a:buAutoNum type="arabicParenR"/>
            </a:pPr>
            <a:endParaRPr lang="en-US" sz="2400" dirty="0"/>
          </a:p>
          <a:p>
            <a:pPr marL="457200" lvl="0" indent="-457200" algn="l" defTabSz="666750">
              <a:lnSpc>
                <a:spcPct val="90000"/>
              </a:lnSpc>
              <a:spcBef>
                <a:spcPct val="0"/>
              </a:spcBef>
              <a:spcAft>
                <a:spcPct val="35000"/>
              </a:spcAft>
              <a:buAutoNum type="arabicParenR"/>
            </a:pPr>
            <a:r>
              <a:rPr lang="en-US" sz="2400" dirty="0"/>
              <a:t>What is an example of how marketers might track industry trends?</a:t>
            </a:r>
          </a:p>
          <a:p>
            <a:pPr marL="457200" lvl="0" indent="-457200" algn="l" defTabSz="666750">
              <a:lnSpc>
                <a:spcPct val="90000"/>
              </a:lnSpc>
              <a:spcBef>
                <a:spcPct val="0"/>
              </a:spcBef>
              <a:spcAft>
                <a:spcPct val="35000"/>
              </a:spcAft>
              <a:buAutoNum type="arabicParenR"/>
            </a:pPr>
            <a:endParaRPr lang="en-US" sz="2400" kern="1200" dirty="0"/>
          </a:p>
          <a:p>
            <a:pPr marL="457200" lvl="0" indent="-457200" algn="l" defTabSz="666750">
              <a:lnSpc>
                <a:spcPct val="90000"/>
              </a:lnSpc>
              <a:spcBef>
                <a:spcPct val="0"/>
              </a:spcBef>
              <a:spcAft>
                <a:spcPct val="35000"/>
              </a:spcAft>
              <a:buAutoNum type="arabicParenR"/>
            </a:pPr>
            <a:r>
              <a:rPr lang="en-US" sz="2400" dirty="0"/>
              <a:t>Why do you think “themed” sneakers and collaborations are such a popular industry trend?</a:t>
            </a:r>
          </a:p>
          <a:p>
            <a:pPr marL="457200" lvl="0" indent="-457200" algn="l" defTabSz="666750">
              <a:lnSpc>
                <a:spcPct val="90000"/>
              </a:lnSpc>
              <a:spcBef>
                <a:spcPct val="0"/>
              </a:spcBef>
              <a:spcAft>
                <a:spcPct val="35000"/>
              </a:spcAft>
              <a:buAutoNum type="arabicParenR"/>
            </a:pPr>
            <a:endParaRPr lang="en-US" sz="2400" dirty="0"/>
          </a:p>
          <a:p>
            <a:pPr marL="457200" lvl="0" indent="-457200" algn="l" defTabSz="666750">
              <a:lnSpc>
                <a:spcPct val="90000"/>
              </a:lnSpc>
              <a:spcBef>
                <a:spcPct val="0"/>
              </a:spcBef>
              <a:spcAft>
                <a:spcPct val="35000"/>
              </a:spcAft>
              <a:buAutoNum type="arabicParenR"/>
            </a:pPr>
            <a:r>
              <a:rPr lang="en-US" sz="2400" dirty="0"/>
              <a:t>What is the difference between a “themed” sneaker and a collaboration?</a:t>
            </a:r>
          </a:p>
        </p:txBody>
      </p:sp>
      <p:pic>
        <p:nvPicPr>
          <p:cNvPr id="4" name="Picture 3" descr="A close up of a logo&#10;&#10;Description automatically generated">
            <a:extLst>
              <a:ext uri="{FF2B5EF4-FFF2-40B4-BE49-F238E27FC236}">
                <a16:creationId xmlns:a16="http://schemas.microsoft.com/office/drawing/2014/main" id="{D0C5A241-4750-48A9-9F31-0FE93A8382E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778891" y="6414306"/>
            <a:ext cx="371917" cy="392203"/>
          </a:xfrm>
          <a:prstGeom prst="rect">
            <a:avLst/>
          </a:prstGeom>
        </p:spPr>
      </p:pic>
    </p:spTree>
    <p:extLst>
      <p:ext uri="{BB962C8B-B14F-4D97-AF65-F5344CB8AC3E}">
        <p14:creationId xmlns:p14="http://schemas.microsoft.com/office/powerpoint/2010/main" val="130168396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EE1530B0-6F96-46C0-8B3E-3215CB756BE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685" y="0"/>
            <a:ext cx="12186315" cy="6858000"/>
          </a:xfrm>
          <a:prstGeom prst="rect">
            <a:avLst/>
          </a:prstGeom>
          <a:ln>
            <a:noFill/>
          </a:ln>
        </p:spPr>
        <p:style>
          <a:lnRef idx="2">
            <a:schemeClr val="accent6">
              <a:shade val="50000"/>
            </a:schemeClr>
          </a:lnRef>
          <a:fillRef idx="1001">
            <a:schemeClr val="lt1"/>
          </a:fillRef>
          <a:effectRef idx="0">
            <a:schemeClr val="accent6"/>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Franklin Gothic Book" panose="020F0502020204030204"/>
              <a:ea typeface="+mn-ea"/>
              <a:cs typeface="+mn-cs"/>
            </a:endParaRPr>
          </a:p>
        </p:txBody>
      </p:sp>
      <p:sp>
        <p:nvSpPr>
          <p:cNvPr id="12" name="Rectangle 11">
            <a:extLst>
              <a:ext uri="{FF2B5EF4-FFF2-40B4-BE49-F238E27FC236}">
                <a16:creationId xmlns:a16="http://schemas.microsoft.com/office/drawing/2014/main" id="{754910CF-1B56-45D3-960A-E89F7B3B913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6" y="0"/>
            <a:ext cx="4050791" cy="6858000"/>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Franklin Gothic Book" panose="020F0502020204030204"/>
              <a:ea typeface="+mn-ea"/>
              <a:cs typeface="+mn-cs"/>
            </a:endParaRPr>
          </a:p>
        </p:txBody>
      </p:sp>
      <p:sp>
        <p:nvSpPr>
          <p:cNvPr id="2" name="Title 1">
            <a:extLst>
              <a:ext uri="{FF2B5EF4-FFF2-40B4-BE49-F238E27FC236}">
                <a16:creationId xmlns:a16="http://schemas.microsoft.com/office/drawing/2014/main" id="{0AE422CB-EBC9-4703-870C-8981A495893A}"/>
              </a:ext>
            </a:extLst>
          </p:cNvPr>
          <p:cNvSpPr>
            <a:spLocks noGrp="1"/>
          </p:cNvSpPr>
          <p:nvPr>
            <p:ph type="title"/>
          </p:nvPr>
        </p:nvSpPr>
        <p:spPr>
          <a:xfrm>
            <a:off x="492370" y="516835"/>
            <a:ext cx="3084844" cy="5772840"/>
          </a:xfrm>
        </p:spPr>
        <p:txBody>
          <a:bodyPr anchor="ctr">
            <a:normAutofit/>
          </a:bodyPr>
          <a:lstStyle/>
          <a:p>
            <a:r>
              <a:rPr lang="en-US" sz="4000" dirty="0">
                <a:solidFill>
                  <a:schemeClr val="bg1"/>
                </a:solidFill>
              </a:rPr>
              <a:t>Discussion Questions</a:t>
            </a:r>
          </a:p>
        </p:txBody>
      </p:sp>
      <p:sp>
        <p:nvSpPr>
          <p:cNvPr id="3" name="TextBox 2">
            <a:extLst>
              <a:ext uri="{FF2B5EF4-FFF2-40B4-BE49-F238E27FC236}">
                <a16:creationId xmlns:a16="http://schemas.microsoft.com/office/drawing/2014/main" id="{156F26C9-D556-4853-A36A-E79C18AFB464}"/>
              </a:ext>
            </a:extLst>
          </p:cNvPr>
          <p:cNvSpPr txBox="1"/>
          <p:nvPr/>
        </p:nvSpPr>
        <p:spPr>
          <a:xfrm>
            <a:off x="4212647" y="769810"/>
            <a:ext cx="7752202" cy="5318379"/>
          </a:xfrm>
          <a:prstGeom prst="rect">
            <a:avLst/>
          </a:prstGeom>
          <a:noFill/>
        </p:spPr>
        <p:txBody>
          <a:bodyPr wrap="square">
            <a:spAutoFit/>
          </a:bodyPr>
          <a:lstStyle/>
          <a:p>
            <a:pPr marR="0" lvl="0" algn="l" defTabSz="666750" rtl="0" eaLnBrk="1" fontAlgn="auto" latinLnBrk="0" hangingPunct="1">
              <a:lnSpc>
                <a:spcPct val="90000"/>
              </a:lnSpc>
              <a:spcBef>
                <a:spcPct val="0"/>
              </a:spcBef>
              <a:spcAft>
                <a:spcPct val="35000"/>
              </a:spcAft>
              <a:buClrTx/>
              <a:buSzTx/>
              <a:tabLst/>
              <a:defRPr/>
            </a:pPr>
            <a:endParaRPr kumimoji="0" lang="en-US" sz="2400" b="0" i="0" u="none" strike="noStrike" kern="1200" cap="none" spc="0" normalizeH="0" baseline="0" noProof="0" dirty="0">
              <a:ln>
                <a:noFill/>
              </a:ln>
              <a:solidFill>
                <a:prstClr val="black"/>
              </a:solidFill>
              <a:effectLst/>
              <a:uLnTx/>
              <a:uFillTx/>
              <a:latin typeface="Franklin Gothic Book" panose="020F0502020204030204"/>
              <a:ea typeface="+mn-ea"/>
              <a:cs typeface="+mn-cs"/>
            </a:endParaRPr>
          </a:p>
          <a:p>
            <a:pPr marL="457200" marR="0" lvl="0" indent="-457200" algn="l" defTabSz="666750" rtl="0" eaLnBrk="1" fontAlgn="auto" latinLnBrk="0" hangingPunct="1">
              <a:lnSpc>
                <a:spcPct val="90000"/>
              </a:lnSpc>
              <a:spcBef>
                <a:spcPct val="0"/>
              </a:spcBef>
              <a:spcAft>
                <a:spcPct val="35000"/>
              </a:spcAft>
              <a:buClrTx/>
              <a:buSzTx/>
              <a:buFont typeface="+mj-lt"/>
              <a:buAutoNum type="arabicParenR" startAt="6"/>
              <a:tabLst/>
              <a:defRPr/>
            </a:pPr>
            <a:r>
              <a:rPr kumimoji="0" lang="en-US" sz="2400" b="0" i="0" u="none" strike="noStrike" kern="1200" cap="none" spc="0" normalizeH="0" baseline="0" noProof="0" dirty="0">
                <a:ln>
                  <a:noFill/>
                </a:ln>
                <a:solidFill>
                  <a:prstClr val="black"/>
                </a:solidFill>
                <a:effectLst/>
                <a:uLnTx/>
                <a:uFillTx/>
                <a:latin typeface="Franklin Gothic Book" panose="020F0502020204030204"/>
                <a:ea typeface="+mn-ea"/>
                <a:cs typeface="+mn-cs"/>
              </a:rPr>
              <a:t>Do you expect that trend to continue or do you think fans will get bored with the concept?  Why or why not?</a:t>
            </a:r>
          </a:p>
          <a:p>
            <a:pPr marL="457200" marR="0" lvl="0" indent="-457200" algn="l" defTabSz="666750" rtl="0" eaLnBrk="1" fontAlgn="auto" latinLnBrk="0" hangingPunct="1">
              <a:lnSpc>
                <a:spcPct val="90000"/>
              </a:lnSpc>
              <a:spcBef>
                <a:spcPct val="0"/>
              </a:spcBef>
              <a:spcAft>
                <a:spcPct val="35000"/>
              </a:spcAft>
              <a:buClrTx/>
              <a:buSzTx/>
              <a:buFontTx/>
              <a:buAutoNum type="arabicParenR" startAt="6"/>
              <a:tabLst/>
              <a:defRPr/>
            </a:pPr>
            <a:endParaRPr kumimoji="0" lang="en-US" sz="2400" b="0" i="0" u="none" strike="noStrike" kern="1200" cap="none" spc="0" normalizeH="0" baseline="0" noProof="0" dirty="0">
              <a:ln>
                <a:noFill/>
              </a:ln>
              <a:solidFill>
                <a:prstClr val="black"/>
              </a:solidFill>
              <a:effectLst/>
              <a:uLnTx/>
              <a:uFillTx/>
              <a:latin typeface="Franklin Gothic Book" panose="020F0502020204030204"/>
              <a:ea typeface="+mn-ea"/>
              <a:cs typeface="+mn-cs"/>
            </a:endParaRPr>
          </a:p>
          <a:p>
            <a:pPr marL="457200" marR="0" lvl="0" indent="-457200" algn="l" defTabSz="666750" rtl="0" eaLnBrk="1" fontAlgn="auto" latinLnBrk="0" hangingPunct="1">
              <a:lnSpc>
                <a:spcPct val="90000"/>
              </a:lnSpc>
              <a:spcBef>
                <a:spcPct val="0"/>
              </a:spcBef>
              <a:spcAft>
                <a:spcPct val="35000"/>
              </a:spcAft>
              <a:buClrTx/>
              <a:buSzTx/>
              <a:buFontTx/>
              <a:buAutoNum type="arabicParenR" startAt="6"/>
              <a:tabLst/>
              <a:defRPr/>
            </a:pPr>
            <a:r>
              <a:rPr kumimoji="0" lang="en-US" sz="2400" b="0" i="0" u="none" strike="noStrike" kern="1200" cap="none" spc="0" normalizeH="0" baseline="0" noProof="0" dirty="0">
                <a:ln>
                  <a:noFill/>
                </a:ln>
                <a:solidFill>
                  <a:prstClr val="black"/>
                </a:solidFill>
                <a:effectLst/>
                <a:uLnTx/>
                <a:uFillTx/>
                <a:latin typeface="Franklin Gothic Book" panose="020F0502020204030204"/>
                <a:ea typeface="+mn-ea"/>
                <a:cs typeface="+mn-cs"/>
              </a:rPr>
              <a:t>Why do you think brands release themed sneakers in limited quantities?</a:t>
            </a:r>
          </a:p>
          <a:p>
            <a:pPr marL="457200" marR="0" lvl="0" indent="-457200" algn="l" defTabSz="666750" rtl="0" eaLnBrk="1" fontAlgn="auto" latinLnBrk="0" hangingPunct="1">
              <a:lnSpc>
                <a:spcPct val="90000"/>
              </a:lnSpc>
              <a:spcBef>
                <a:spcPct val="0"/>
              </a:spcBef>
              <a:spcAft>
                <a:spcPct val="35000"/>
              </a:spcAft>
              <a:buClrTx/>
              <a:buSzTx/>
              <a:buFontTx/>
              <a:buAutoNum type="arabicParenR" startAt="6"/>
              <a:tabLst/>
              <a:defRPr/>
            </a:pPr>
            <a:endParaRPr lang="en-US" sz="2400" dirty="0">
              <a:solidFill>
                <a:prstClr val="black"/>
              </a:solidFill>
              <a:latin typeface="Franklin Gothic Book" panose="020F0502020204030204"/>
            </a:endParaRPr>
          </a:p>
          <a:p>
            <a:pPr marL="457200" marR="0" lvl="0" indent="-457200" algn="l" defTabSz="666750" rtl="0" eaLnBrk="1" fontAlgn="auto" latinLnBrk="0" hangingPunct="1">
              <a:lnSpc>
                <a:spcPct val="90000"/>
              </a:lnSpc>
              <a:spcBef>
                <a:spcPct val="0"/>
              </a:spcBef>
              <a:spcAft>
                <a:spcPct val="35000"/>
              </a:spcAft>
              <a:buClrTx/>
              <a:buSzTx/>
              <a:buFontTx/>
              <a:buAutoNum type="arabicParenR" startAt="6"/>
              <a:tabLst/>
              <a:defRPr/>
            </a:pPr>
            <a:r>
              <a:rPr kumimoji="0" lang="en-US" sz="2400" b="0" i="0" u="none" strike="noStrike" kern="1200" cap="none" spc="0" normalizeH="0" baseline="0" noProof="0" dirty="0">
                <a:ln>
                  <a:noFill/>
                </a:ln>
                <a:solidFill>
                  <a:prstClr val="black"/>
                </a:solidFill>
                <a:effectLst/>
                <a:uLnTx/>
                <a:uFillTx/>
                <a:latin typeface="Franklin Gothic Book" panose="020F0502020204030204"/>
                <a:ea typeface="+mn-ea"/>
                <a:cs typeface="+mn-cs"/>
              </a:rPr>
              <a:t>What is a “secondary” market?</a:t>
            </a:r>
          </a:p>
          <a:p>
            <a:pPr marL="457200" marR="0" lvl="0" indent="-457200" algn="l" defTabSz="666750" rtl="0" eaLnBrk="1" fontAlgn="auto" latinLnBrk="0" hangingPunct="1">
              <a:lnSpc>
                <a:spcPct val="90000"/>
              </a:lnSpc>
              <a:spcBef>
                <a:spcPct val="0"/>
              </a:spcBef>
              <a:spcAft>
                <a:spcPct val="35000"/>
              </a:spcAft>
              <a:buClrTx/>
              <a:buSzTx/>
              <a:buFontTx/>
              <a:buAutoNum type="arabicParenR" startAt="6"/>
              <a:tabLst/>
              <a:defRPr/>
            </a:pPr>
            <a:endParaRPr lang="en-US" sz="2400" dirty="0">
              <a:solidFill>
                <a:prstClr val="black"/>
              </a:solidFill>
              <a:latin typeface="Franklin Gothic Book" panose="020F0502020204030204"/>
            </a:endParaRPr>
          </a:p>
          <a:p>
            <a:pPr marL="457200" marR="0" lvl="0" indent="-457200" algn="l" defTabSz="666750" rtl="0" eaLnBrk="1" fontAlgn="auto" latinLnBrk="0" hangingPunct="1">
              <a:lnSpc>
                <a:spcPct val="90000"/>
              </a:lnSpc>
              <a:spcBef>
                <a:spcPct val="0"/>
              </a:spcBef>
              <a:spcAft>
                <a:spcPct val="35000"/>
              </a:spcAft>
              <a:buClrTx/>
              <a:buSzTx/>
              <a:buFontTx/>
              <a:buAutoNum type="arabicParenR" startAt="6"/>
              <a:tabLst/>
              <a:defRPr/>
            </a:pPr>
            <a:r>
              <a:rPr kumimoji="0" lang="en-US" sz="2400" b="0" i="0" u="none" strike="noStrike" kern="1200" cap="none" spc="0" normalizeH="0" baseline="0" noProof="0" dirty="0">
                <a:ln>
                  <a:noFill/>
                </a:ln>
                <a:solidFill>
                  <a:prstClr val="black"/>
                </a:solidFill>
                <a:effectLst/>
                <a:uLnTx/>
                <a:uFillTx/>
                <a:latin typeface="Franklin Gothic Book" panose="020F0502020204030204"/>
                <a:ea typeface="+mn-ea"/>
                <a:cs typeface="+mn-cs"/>
              </a:rPr>
              <a:t>Why do you think brands typically price themed sneakers and collaborations lower than $200 knowing ho</a:t>
            </a:r>
            <a:r>
              <a:rPr lang="en-US" sz="2400" dirty="0">
                <a:solidFill>
                  <a:prstClr val="black"/>
                </a:solidFill>
                <a:latin typeface="Franklin Gothic Book" panose="020F0502020204030204"/>
              </a:rPr>
              <a:t>w much they will end up selling for on the secondary market?</a:t>
            </a:r>
            <a:endParaRPr kumimoji="0" lang="en-US" sz="2400" b="0" i="0" u="none" strike="noStrike" kern="1200" cap="none" spc="0" normalizeH="0" baseline="0" noProof="0" dirty="0">
              <a:ln>
                <a:noFill/>
              </a:ln>
              <a:solidFill>
                <a:prstClr val="black"/>
              </a:solidFill>
              <a:effectLst/>
              <a:uLnTx/>
              <a:uFillTx/>
              <a:latin typeface="Franklin Gothic Book" panose="020F0502020204030204"/>
              <a:ea typeface="+mn-ea"/>
              <a:cs typeface="+mn-cs"/>
            </a:endParaRPr>
          </a:p>
        </p:txBody>
      </p:sp>
      <p:pic>
        <p:nvPicPr>
          <p:cNvPr id="4" name="Picture 3" descr="A close up of a logo&#10;&#10;Description automatically generated">
            <a:extLst>
              <a:ext uri="{FF2B5EF4-FFF2-40B4-BE49-F238E27FC236}">
                <a16:creationId xmlns:a16="http://schemas.microsoft.com/office/drawing/2014/main" id="{D0C5A241-4750-48A9-9F31-0FE93A8382E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778891" y="6414306"/>
            <a:ext cx="371917" cy="392203"/>
          </a:xfrm>
          <a:prstGeom prst="rect">
            <a:avLst/>
          </a:prstGeom>
        </p:spPr>
      </p:pic>
    </p:spTree>
    <p:extLst>
      <p:ext uri="{BB962C8B-B14F-4D97-AF65-F5344CB8AC3E}">
        <p14:creationId xmlns:p14="http://schemas.microsoft.com/office/powerpoint/2010/main" val="184512925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1" name="Rectangle 70">
            <a:extLst>
              <a:ext uri="{FF2B5EF4-FFF2-40B4-BE49-F238E27FC236}">
                <a16:creationId xmlns:a16="http://schemas.microsoft.com/office/drawing/2014/main" id="{D1B4E201-164F-4793-895E-C149B2F2FCA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Franklin Gothic Book" panose="020F0502020204030204"/>
              <a:ea typeface="+mn-ea"/>
              <a:cs typeface="+mn-cs"/>
            </a:endParaRPr>
          </a:p>
        </p:txBody>
      </p:sp>
      <p:sp>
        <p:nvSpPr>
          <p:cNvPr id="73" name="Rectangle 72">
            <a:extLst>
              <a:ext uri="{FF2B5EF4-FFF2-40B4-BE49-F238E27FC236}">
                <a16:creationId xmlns:a16="http://schemas.microsoft.com/office/drawing/2014/main" id="{765F4110-C0FC-4D61-ACD2-A7C950EAE9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ltGray">
          <a:xfrm>
            <a:off x="4660711" y="3506289"/>
            <a:ext cx="7210670" cy="2967839"/>
          </a:xfrm>
          <a:prstGeom prst="rect">
            <a:avLst/>
          </a:prstGeom>
          <a:solidFill>
            <a:srgbClr val="B47C22"/>
          </a:solidFill>
          <a:ln w="127000" cap="sq" cmpd="thinThick">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Franklin Gothic Book" panose="020F0502020204030204"/>
              <a:ea typeface="+mn-ea"/>
              <a:cs typeface="+mn-cs"/>
            </a:endParaRPr>
          </a:p>
        </p:txBody>
      </p:sp>
      <p:sp>
        <p:nvSpPr>
          <p:cNvPr id="2" name="Title 1">
            <a:extLst>
              <a:ext uri="{FF2B5EF4-FFF2-40B4-BE49-F238E27FC236}">
                <a16:creationId xmlns:a16="http://schemas.microsoft.com/office/drawing/2014/main" id="{9AB2EA78-AEB3-469B-9025-3B17201A457B}"/>
              </a:ext>
            </a:extLst>
          </p:cNvPr>
          <p:cNvSpPr>
            <a:spLocks noGrp="1"/>
          </p:cNvSpPr>
          <p:nvPr>
            <p:ph type="ctrTitle"/>
          </p:nvPr>
        </p:nvSpPr>
        <p:spPr>
          <a:xfrm>
            <a:off x="5021821" y="3812955"/>
            <a:ext cx="6465287" cy="1486192"/>
          </a:xfrm>
        </p:spPr>
        <p:txBody>
          <a:bodyPr>
            <a:normAutofit/>
          </a:bodyPr>
          <a:lstStyle/>
          <a:p>
            <a:r>
              <a:rPr lang="en-US" sz="5400" dirty="0">
                <a:solidFill>
                  <a:schemeClr val="bg1"/>
                </a:solidFill>
              </a:rPr>
              <a:t>Industry Trends</a:t>
            </a:r>
          </a:p>
        </p:txBody>
      </p:sp>
      <p:sp>
        <p:nvSpPr>
          <p:cNvPr id="3" name="Subtitle 2">
            <a:extLst>
              <a:ext uri="{FF2B5EF4-FFF2-40B4-BE49-F238E27FC236}">
                <a16:creationId xmlns:a16="http://schemas.microsoft.com/office/drawing/2014/main" id="{255E1F2F-E259-4EA8-9FFD-3A10AF541859}"/>
              </a:ext>
            </a:extLst>
          </p:cNvPr>
          <p:cNvSpPr>
            <a:spLocks noGrp="1"/>
          </p:cNvSpPr>
          <p:nvPr>
            <p:ph type="subTitle" idx="1"/>
          </p:nvPr>
        </p:nvSpPr>
        <p:spPr>
          <a:xfrm>
            <a:off x="5021821" y="5497884"/>
            <a:ext cx="6465286" cy="750216"/>
          </a:xfrm>
        </p:spPr>
        <p:txBody>
          <a:bodyPr>
            <a:normAutofit/>
          </a:bodyPr>
          <a:lstStyle/>
          <a:p>
            <a:r>
              <a:rPr lang="en-US" dirty="0">
                <a:solidFill>
                  <a:schemeClr val="bg1"/>
                </a:solidFill>
              </a:rPr>
              <a:t>Student activity</a:t>
            </a:r>
          </a:p>
        </p:txBody>
      </p:sp>
      <p:pic>
        <p:nvPicPr>
          <p:cNvPr id="5" name="Picture 4">
            <a:extLst>
              <a:ext uri="{FF2B5EF4-FFF2-40B4-BE49-F238E27FC236}">
                <a16:creationId xmlns:a16="http://schemas.microsoft.com/office/drawing/2014/main" id="{1FD526C9-A8C7-41E6-85BB-39F06C858A2B}"/>
              </a:ext>
              <a:ext uri="{C183D7F6-B498-43B3-948B-1728B52AA6E4}">
                <adec:decorative xmlns:adec="http://schemas.microsoft.com/office/drawing/2017/decorative" val="1"/>
              </a:ext>
            </a:extLst>
          </p:cNvPr>
          <p:cNvPicPr>
            <a:picLocks noChangeAspect="1"/>
          </p:cNvPicPr>
          <p:nvPr/>
        </p:nvPicPr>
        <p:blipFill rotWithShape="1">
          <a:blip r:embed="rId3">
            <a:extLst>
              <a:ext uri="{28A0092B-C50C-407E-A947-70E740481C1C}">
                <a14:useLocalDpi xmlns:a14="http://schemas.microsoft.com/office/drawing/2010/main" val="0"/>
              </a:ext>
            </a:extLst>
          </a:blip>
          <a:srcRect l="35169" r="27173" b="-1"/>
          <a:stretch/>
        </p:blipFill>
        <p:spPr>
          <a:xfrm>
            <a:off x="317635" y="321733"/>
            <a:ext cx="4160452" cy="6214534"/>
          </a:xfrm>
          <a:prstGeom prst="rect">
            <a:avLst/>
          </a:prstGeom>
        </p:spPr>
      </p:pic>
      <p:cxnSp>
        <p:nvCxnSpPr>
          <p:cNvPr id="75" name="Straight Connector 74">
            <a:extLst>
              <a:ext uri="{FF2B5EF4-FFF2-40B4-BE49-F238E27FC236}">
                <a16:creationId xmlns:a16="http://schemas.microsoft.com/office/drawing/2014/main" id="{FACE2D80-77E9-4433-B62B-693C5B7B2AEF}"/>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5110211" y="5393160"/>
            <a:ext cx="6309360" cy="0"/>
          </a:xfrm>
          <a:prstGeom prst="line">
            <a:avLst/>
          </a:prstGeom>
          <a:ln w="19050">
            <a:solidFill>
              <a:schemeClr val="accent1">
                <a:alpha val="90000"/>
              </a:schemeClr>
            </a:solidFill>
          </a:ln>
        </p:spPr>
        <p:style>
          <a:lnRef idx="1">
            <a:schemeClr val="accent1"/>
          </a:lnRef>
          <a:fillRef idx="0">
            <a:schemeClr val="accent1"/>
          </a:fillRef>
          <a:effectRef idx="0">
            <a:schemeClr val="accent1"/>
          </a:effectRef>
          <a:fontRef idx="minor">
            <a:schemeClr val="tx1"/>
          </a:fontRef>
        </p:style>
      </p:cxnSp>
      <p:pic>
        <p:nvPicPr>
          <p:cNvPr id="7" name="Picture 6" descr="Nintendo will host Switch pop-up lounges in four US airports ...">
            <a:extLst>
              <a:ext uri="{FF2B5EF4-FFF2-40B4-BE49-F238E27FC236}">
                <a16:creationId xmlns:a16="http://schemas.microsoft.com/office/drawing/2014/main" id="{7F245A88-FEC1-4769-BD94-886132E14B1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750034" y="358539"/>
            <a:ext cx="5008860" cy="2921722"/>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descr="A close up of a logo&#10;&#10;Description automatically generated">
            <a:extLst>
              <a:ext uri="{FF2B5EF4-FFF2-40B4-BE49-F238E27FC236}">
                <a16:creationId xmlns:a16="http://schemas.microsoft.com/office/drawing/2014/main" id="{18D504C8-9913-474F-B390-8856683657D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892901" y="4556051"/>
            <a:ext cx="1447191" cy="1526128"/>
          </a:xfrm>
          <a:prstGeom prst="rect">
            <a:avLst/>
          </a:prstGeom>
        </p:spPr>
      </p:pic>
    </p:spTree>
    <p:extLst>
      <p:ext uri="{BB962C8B-B14F-4D97-AF65-F5344CB8AC3E}">
        <p14:creationId xmlns:p14="http://schemas.microsoft.com/office/powerpoint/2010/main" val="105153716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EE1530B0-6F96-46C0-8B3E-3215CB756BE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685" y="0"/>
            <a:ext cx="12186315" cy="6858000"/>
          </a:xfrm>
          <a:prstGeom prst="rect">
            <a:avLst/>
          </a:prstGeom>
          <a:ln>
            <a:noFill/>
          </a:ln>
        </p:spPr>
        <p:style>
          <a:lnRef idx="2">
            <a:schemeClr val="accent6">
              <a:shade val="50000"/>
            </a:schemeClr>
          </a:lnRef>
          <a:fillRef idx="1001">
            <a:schemeClr val="lt1"/>
          </a:fillRef>
          <a:effectRef idx="0">
            <a:schemeClr val="accent6"/>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Franklin Gothic Book" panose="020F0502020204030204"/>
              <a:ea typeface="+mn-ea"/>
              <a:cs typeface="+mn-cs"/>
            </a:endParaRPr>
          </a:p>
        </p:txBody>
      </p:sp>
      <p:sp>
        <p:nvSpPr>
          <p:cNvPr id="12" name="Rectangle 11">
            <a:extLst>
              <a:ext uri="{FF2B5EF4-FFF2-40B4-BE49-F238E27FC236}">
                <a16:creationId xmlns:a16="http://schemas.microsoft.com/office/drawing/2014/main" id="{754910CF-1B56-45D3-960A-E89F7B3B913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6" y="0"/>
            <a:ext cx="4050791" cy="6858000"/>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Franklin Gothic Book" panose="020F0502020204030204"/>
              <a:ea typeface="+mn-ea"/>
              <a:cs typeface="+mn-cs"/>
            </a:endParaRPr>
          </a:p>
        </p:txBody>
      </p:sp>
      <p:sp>
        <p:nvSpPr>
          <p:cNvPr id="2" name="Title 1">
            <a:extLst>
              <a:ext uri="{FF2B5EF4-FFF2-40B4-BE49-F238E27FC236}">
                <a16:creationId xmlns:a16="http://schemas.microsoft.com/office/drawing/2014/main" id="{0AE422CB-EBC9-4703-870C-8981A495893A}"/>
              </a:ext>
            </a:extLst>
          </p:cNvPr>
          <p:cNvSpPr>
            <a:spLocks noGrp="1"/>
          </p:cNvSpPr>
          <p:nvPr>
            <p:ph type="title"/>
          </p:nvPr>
        </p:nvSpPr>
        <p:spPr>
          <a:xfrm>
            <a:off x="492370" y="516835"/>
            <a:ext cx="3084844" cy="5772840"/>
          </a:xfrm>
        </p:spPr>
        <p:txBody>
          <a:bodyPr anchor="ctr">
            <a:normAutofit/>
          </a:bodyPr>
          <a:lstStyle/>
          <a:p>
            <a:r>
              <a:rPr lang="en-US" sz="4000" dirty="0">
                <a:solidFill>
                  <a:schemeClr val="bg1"/>
                </a:solidFill>
              </a:rPr>
              <a:t>Student Activity</a:t>
            </a:r>
          </a:p>
        </p:txBody>
      </p:sp>
      <p:sp>
        <p:nvSpPr>
          <p:cNvPr id="6" name="TextBox 5">
            <a:extLst>
              <a:ext uri="{FF2B5EF4-FFF2-40B4-BE49-F238E27FC236}">
                <a16:creationId xmlns:a16="http://schemas.microsoft.com/office/drawing/2014/main" id="{0792DCA9-D748-4DFE-89E2-DAF80636C5F9}"/>
              </a:ext>
            </a:extLst>
          </p:cNvPr>
          <p:cNvSpPr txBox="1"/>
          <p:nvPr/>
        </p:nvSpPr>
        <p:spPr>
          <a:xfrm>
            <a:off x="4346792" y="907540"/>
            <a:ext cx="7588805" cy="4619726"/>
          </a:xfrm>
          <a:prstGeom prst="rect">
            <a:avLst/>
          </a:prstGeom>
          <a:noFill/>
        </p:spPr>
        <p:txBody>
          <a:bodyPr wrap="square">
            <a:spAutoFit/>
          </a:bodyPr>
          <a:lstStyle/>
          <a:p>
            <a:pPr marL="0" marR="0" lvl="0" indent="0" algn="l" defTabSz="666750" rtl="0" eaLnBrk="1" fontAlgn="auto" latinLnBrk="0" hangingPunct="1">
              <a:lnSpc>
                <a:spcPct val="90000"/>
              </a:lnSpc>
              <a:spcBef>
                <a:spcPct val="0"/>
              </a:spcBef>
              <a:spcAft>
                <a:spcPct val="35000"/>
              </a:spcAft>
              <a:buClrTx/>
              <a:buSzTx/>
              <a:buFontTx/>
              <a:buNone/>
              <a:tabLst/>
              <a:defRPr/>
            </a:pPr>
            <a:r>
              <a:rPr kumimoji="0" lang="en-US" sz="2800" b="1" i="0" u="sng" strike="noStrike" kern="1200" cap="none" spc="0" normalizeH="0" baseline="0" noProof="0" dirty="0">
                <a:ln>
                  <a:noFill/>
                </a:ln>
                <a:solidFill>
                  <a:prstClr val="black"/>
                </a:solidFill>
                <a:effectLst/>
                <a:uLnTx/>
                <a:uFillTx/>
                <a:latin typeface="Franklin Gothic Book" panose="020F0502020204030204"/>
                <a:ea typeface="+mn-ea"/>
                <a:cs typeface="+mn-cs"/>
              </a:rPr>
              <a:t>Activity Instructions:</a:t>
            </a:r>
            <a:endParaRPr kumimoji="0" lang="en-US" sz="2400" b="0" i="0" u="none" strike="noStrike" kern="1200" cap="none" spc="0" normalizeH="0" baseline="0" noProof="0" dirty="0">
              <a:ln>
                <a:noFill/>
              </a:ln>
              <a:solidFill>
                <a:prstClr val="black"/>
              </a:solidFill>
              <a:effectLst/>
              <a:uLnTx/>
              <a:uFillTx/>
              <a:latin typeface="Franklin Gothic Book" panose="020F0502020204030204"/>
              <a:ea typeface="+mn-ea"/>
              <a:cs typeface="+mn-cs"/>
            </a:endParaRPr>
          </a:p>
          <a:p>
            <a:pPr marL="457200" marR="0" lvl="0" indent="-457200" algn="l" defTabSz="666750" rtl="0" eaLnBrk="1" fontAlgn="auto" latinLnBrk="0" hangingPunct="1">
              <a:lnSpc>
                <a:spcPct val="90000"/>
              </a:lnSpc>
              <a:spcBef>
                <a:spcPct val="0"/>
              </a:spcBef>
              <a:spcAft>
                <a:spcPct val="35000"/>
              </a:spcAft>
              <a:buClrTx/>
              <a:buSzTx/>
              <a:buFontTx/>
              <a:buAutoNum type="arabicParenR"/>
              <a:tabLst/>
              <a:defRPr/>
            </a:pPr>
            <a:endParaRPr kumimoji="0" lang="en-US" sz="1200" b="0" i="0" u="none" strike="noStrike" kern="1200" cap="none" spc="0" normalizeH="0" baseline="0" noProof="0" dirty="0">
              <a:ln>
                <a:noFill/>
              </a:ln>
              <a:solidFill>
                <a:prstClr val="black"/>
              </a:solidFill>
              <a:effectLst/>
              <a:uLnTx/>
              <a:uFillTx/>
              <a:latin typeface="Franklin Gothic Book" panose="020F0502020204030204"/>
              <a:ea typeface="+mn-ea"/>
              <a:cs typeface="+mn-cs"/>
            </a:endParaRPr>
          </a:p>
          <a:p>
            <a:pPr marL="457200" marR="0" lvl="0" indent="-457200" algn="l" defTabSz="666750" rtl="0" eaLnBrk="1" fontAlgn="auto" latinLnBrk="0" hangingPunct="1">
              <a:lnSpc>
                <a:spcPct val="90000"/>
              </a:lnSpc>
              <a:spcBef>
                <a:spcPct val="0"/>
              </a:spcBef>
              <a:spcAft>
                <a:spcPct val="35000"/>
              </a:spcAft>
              <a:buClrTx/>
              <a:buSzTx/>
              <a:buFontTx/>
              <a:buAutoNum type="arabicParenR"/>
              <a:tabLst/>
              <a:defRPr/>
            </a:pPr>
            <a:r>
              <a:rPr lang="en-US" sz="2200" dirty="0">
                <a:solidFill>
                  <a:prstClr val="black"/>
                </a:solidFill>
                <a:latin typeface="Franklin Gothic Book" panose="020F0502020204030204"/>
              </a:rPr>
              <a:t>Pick your favorite shoe brand and imagine you are a designer for the company.</a:t>
            </a:r>
            <a:endParaRPr kumimoji="0" lang="en-US" sz="2200" b="0" i="0" u="none" strike="noStrike" kern="1200" cap="none" spc="0" normalizeH="0" baseline="0" noProof="0" dirty="0">
              <a:ln>
                <a:noFill/>
              </a:ln>
              <a:solidFill>
                <a:prstClr val="black"/>
              </a:solidFill>
              <a:effectLst/>
              <a:uLnTx/>
              <a:uFillTx/>
              <a:latin typeface="Franklin Gothic Book" panose="020F0502020204030204"/>
              <a:ea typeface="+mn-ea"/>
              <a:cs typeface="+mn-cs"/>
            </a:endParaRPr>
          </a:p>
          <a:p>
            <a:pPr marL="457200" marR="0" lvl="0" indent="-457200" algn="l" defTabSz="666750" rtl="0" eaLnBrk="1" fontAlgn="auto" latinLnBrk="0" hangingPunct="1">
              <a:lnSpc>
                <a:spcPct val="90000"/>
              </a:lnSpc>
              <a:spcBef>
                <a:spcPct val="0"/>
              </a:spcBef>
              <a:spcAft>
                <a:spcPct val="35000"/>
              </a:spcAft>
              <a:buClrTx/>
              <a:buSzTx/>
              <a:buFontTx/>
              <a:buAutoNum type="arabicParenR"/>
              <a:tabLst/>
              <a:defRPr/>
            </a:pPr>
            <a:endParaRPr kumimoji="0" lang="en-US" sz="2200" b="0" i="0" u="none" strike="noStrike" kern="1200" cap="none" spc="0" normalizeH="0" baseline="0" noProof="0" dirty="0">
              <a:ln>
                <a:noFill/>
              </a:ln>
              <a:solidFill>
                <a:prstClr val="black"/>
              </a:solidFill>
              <a:effectLst/>
              <a:uLnTx/>
              <a:uFillTx/>
              <a:latin typeface="Franklin Gothic Book" panose="020F0502020204030204"/>
              <a:ea typeface="+mn-ea"/>
              <a:cs typeface="+mn-cs"/>
            </a:endParaRPr>
          </a:p>
          <a:p>
            <a:pPr marL="457200" marR="0" lvl="0" indent="-457200" algn="l" defTabSz="666750" rtl="0" eaLnBrk="1" fontAlgn="auto" latinLnBrk="0" hangingPunct="1">
              <a:lnSpc>
                <a:spcPct val="90000"/>
              </a:lnSpc>
              <a:spcBef>
                <a:spcPct val="0"/>
              </a:spcBef>
              <a:spcAft>
                <a:spcPct val="35000"/>
              </a:spcAft>
              <a:buClrTx/>
              <a:buSzTx/>
              <a:buFontTx/>
              <a:buAutoNum type="arabicParenR"/>
              <a:tabLst/>
              <a:defRPr/>
            </a:pPr>
            <a:r>
              <a:rPr kumimoji="0" lang="en-US" sz="2200" b="0" i="0" u="none" strike="noStrike" kern="1200" cap="none" spc="0" normalizeH="0" baseline="0" noProof="0" dirty="0">
                <a:ln>
                  <a:noFill/>
                </a:ln>
                <a:solidFill>
                  <a:prstClr val="black"/>
                </a:solidFill>
                <a:effectLst/>
                <a:uLnTx/>
                <a:uFillTx/>
                <a:latin typeface="Franklin Gothic Book" panose="020F0502020204030204"/>
                <a:ea typeface="+mn-ea"/>
                <a:cs typeface="+mn-cs"/>
              </a:rPr>
              <a:t>Produce a theme, or collaboration idea, for a limited-edition sneaker release.</a:t>
            </a:r>
          </a:p>
          <a:p>
            <a:pPr marL="457200" marR="0" lvl="0" indent="-457200" algn="l" defTabSz="666750" rtl="0" eaLnBrk="1" fontAlgn="auto" latinLnBrk="0" hangingPunct="1">
              <a:lnSpc>
                <a:spcPct val="90000"/>
              </a:lnSpc>
              <a:spcBef>
                <a:spcPct val="0"/>
              </a:spcBef>
              <a:spcAft>
                <a:spcPct val="35000"/>
              </a:spcAft>
              <a:buClrTx/>
              <a:buSzTx/>
              <a:buFontTx/>
              <a:buAutoNum type="arabicParenR"/>
              <a:tabLst/>
              <a:defRPr/>
            </a:pPr>
            <a:endParaRPr kumimoji="0" lang="en-US" sz="2200" b="0" i="0" u="none" strike="noStrike" kern="1200" cap="none" spc="0" normalizeH="0" baseline="0" noProof="0" dirty="0">
              <a:ln>
                <a:noFill/>
              </a:ln>
              <a:solidFill>
                <a:prstClr val="black"/>
              </a:solidFill>
              <a:effectLst/>
              <a:uLnTx/>
              <a:uFillTx/>
              <a:latin typeface="Franklin Gothic Book" panose="020F0502020204030204"/>
              <a:ea typeface="+mn-ea"/>
              <a:cs typeface="+mn-cs"/>
            </a:endParaRPr>
          </a:p>
          <a:p>
            <a:pPr marL="457200" marR="0" lvl="0" indent="-457200" algn="l" defTabSz="666750" rtl="0" eaLnBrk="1" fontAlgn="auto" latinLnBrk="0" hangingPunct="1">
              <a:lnSpc>
                <a:spcPct val="90000"/>
              </a:lnSpc>
              <a:spcBef>
                <a:spcPct val="0"/>
              </a:spcBef>
              <a:spcAft>
                <a:spcPct val="35000"/>
              </a:spcAft>
              <a:buClrTx/>
              <a:buSzTx/>
              <a:buFontTx/>
              <a:buAutoNum type="arabicParenR"/>
              <a:tabLst/>
              <a:defRPr/>
            </a:pPr>
            <a:r>
              <a:rPr kumimoji="0" lang="en-US" sz="2200" b="0" i="0" u="none" strike="noStrike" kern="1200" cap="none" spc="0" normalizeH="0" baseline="0" noProof="0" dirty="0">
                <a:ln>
                  <a:noFill/>
                </a:ln>
                <a:solidFill>
                  <a:prstClr val="black"/>
                </a:solidFill>
                <a:effectLst/>
                <a:uLnTx/>
                <a:uFillTx/>
                <a:latin typeface="Franklin Gothic Book" panose="020F0502020204030204"/>
                <a:ea typeface="+mn-ea"/>
                <a:cs typeface="+mn-cs"/>
              </a:rPr>
              <a:t>Sketch a mock-up design for the themed sneaker</a:t>
            </a:r>
          </a:p>
          <a:p>
            <a:pPr marL="457200" marR="0" lvl="0" indent="-457200" algn="l" defTabSz="666750" rtl="0" eaLnBrk="1" fontAlgn="auto" latinLnBrk="0" hangingPunct="1">
              <a:lnSpc>
                <a:spcPct val="90000"/>
              </a:lnSpc>
              <a:spcBef>
                <a:spcPct val="0"/>
              </a:spcBef>
              <a:spcAft>
                <a:spcPct val="35000"/>
              </a:spcAft>
              <a:buClrTx/>
              <a:buSzTx/>
              <a:buFontTx/>
              <a:buAutoNum type="arabicParenR"/>
              <a:tabLst/>
              <a:defRPr/>
            </a:pPr>
            <a:endParaRPr lang="en-US" sz="2200" dirty="0">
              <a:solidFill>
                <a:prstClr val="black"/>
              </a:solidFill>
              <a:latin typeface="Franklin Gothic Book" panose="020F0502020204030204"/>
            </a:endParaRPr>
          </a:p>
          <a:p>
            <a:pPr marL="457200" marR="0" lvl="0" indent="-457200" algn="l" defTabSz="666750" rtl="0" eaLnBrk="1" fontAlgn="auto" latinLnBrk="0" hangingPunct="1">
              <a:lnSpc>
                <a:spcPct val="90000"/>
              </a:lnSpc>
              <a:spcBef>
                <a:spcPct val="0"/>
              </a:spcBef>
              <a:spcAft>
                <a:spcPct val="35000"/>
              </a:spcAft>
              <a:buClrTx/>
              <a:buSzTx/>
              <a:buFontTx/>
              <a:buAutoNum type="arabicParenR"/>
              <a:tabLst/>
              <a:defRPr/>
            </a:pPr>
            <a:r>
              <a:rPr lang="en-US" sz="2200" dirty="0">
                <a:solidFill>
                  <a:prstClr val="black"/>
                </a:solidFill>
                <a:latin typeface="Franklin Gothic Book" panose="020F0502020204030204"/>
              </a:rPr>
              <a:t>Develop a presentation that establishes a marketing plan that corresponds with the sneaker’s release</a:t>
            </a:r>
            <a:endParaRPr kumimoji="0" lang="en-US" sz="2200" b="0" i="0" u="none" strike="noStrike" kern="1200" cap="none" spc="0" normalizeH="0" baseline="0" noProof="0" dirty="0">
              <a:ln>
                <a:noFill/>
              </a:ln>
              <a:solidFill>
                <a:prstClr val="black"/>
              </a:solidFill>
              <a:effectLst/>
              <a:uLnTx/>
              <a:uFillTx/>
              <a:latin typeface="Franklin Gothic Book" panose="020F0502020204030204"/>
              <a:ea typeface="+mn-ea"/>
              <a:cs typeface="+mn-cs"/>
            </a:endParaRPr>
          </a:p>
        </p:txBody>
      </p:sp>
      <p:pic>
        <p:nvPicPr>
          <p:cNvPr id="3" name="Picture 2" descr="A close up of a logo&#10;&#10;Description automatically generated">
            <a:extLst>
              <a:ext uri="{FF2B5EF4-FFF2-40B4-BE49-F238E27FC236}">
                <a16:creationId xmlns:a16="http://schemas.microsoft.com/office/drawing/2014/main" id="{311EB932-77D3-4608-A2BF-DF804F92C41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778891" y="6414306"/>
            <a:ext cx="371917" cy="392203"/>
          </a:xfrm>
          <a:prstGeom prst="rect">
            <a:avLst/>
          </a:prstGeom>
        </p:spPr>
      </p:pic>
    </p:spTree>
    <p:extLst>
      <p:ext uri="{BB962C8B-B14F-4D97-AF65-F5344CB8AC3E}">
        <p14:creationId xmlns:p14="http://schemas.microsoft.com/office/powerpoint/2010/main" val="337056679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EE1530B0-6F96-46C0-8B3E-3215CB756BE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685" y="0"/>
            <a:ext cx="12186315" cy="6858000"/>
          </a:xfrm>
          <a:prstGeom prst="rect">
            <a:avLst/>
          </a:prstGeom>
          <a:ln>
            <a:noFill/>
          </a:ln>
        </p:spPr>
        <p:style>
          <a:lnRef idx="2">
            <a:schemeClr val="accent6">
              <a:shade val="50000"/>
            </a:schemeClr>
          </a:lnRef>
          <a:fillRef idx="1001">
            <a:schemeClr val="lt1"/>
          </a:fillRef>
          <a:effectRef idx="0">
            <a:schemeClr val="accent6"/>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Franklin Gothic Book" panose="020F0502020204030204"/>
              <a:ea typeface="+mn-ea"/>
              <a:cs typeface="+mn-cs"/>
            </a:endParaRPr>
          </a:p>
        </p:txBody>
      </p:sp>
      <p:sp>
        <p:nvSpPr>
          <p:cNvPr id="12" name="Rectangle 11">
            <a:extLst>
              <a:ext uri="{FF2B5EF4-FFF2-40B4-BE49-F238E27FC236}">
                <a16:creationId xmlns:a16="http://schemas.microsoft.com/office/drawing/2014/main" id="{754910CF-1B56-45D3-960A-E89F7B3B913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6" y="0"/>
            <a:ext cx="4050791" cy="6858000"/>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Franklin Gothic Book" panose="020F0502020204030204"/>
              <a:ea typeface="+mn-ea"/>
              <a:cs typeface="+mn-cs"/>
            </a:endParaRPr>
          </a:p>
        </p:txBody>
      </p:sp>
      <p:sp>
        <p:nvSpPr>
          <p:cNvPr id="2" name="Title 1">
            <a:extLst>
              <a:ext uri="{FF2B5EF4-FFF2-40B4-BE49-F238E27FC236}">
                <a16:creationId xmlns:a16="http://schemas.microsoft.com/office/drawing/2014/main" id="{0AE422CB-EBC9-4703-870C-8981A495893A}"/>
              </a:ext>
            </a:extLst>
          </p:cNvPr>
          <p:cNvSpPr>
            <a:spLocks noGrp="1"/>
          </p:cNvSpPr>
          <p:nvPr>
            <p:ph type="title"/>
          </p:nvPr>
        </p:nvSpPr>
        <p:spPr>
          <a:xfrm>
            <a:off x="492370" y="516835"/>
            <a:ext cx="3084844" cy="5772840"/>
          </a:xfrm>
        </p:spPr>
        <p:txBody>
          <a:bodyPr anchor="ctr">
            <a:normAutofit/>
          </a:bodyPr>
          <a:lstStyle/>
          <a:p>
            <a:r>
              <a:rPr lang="en-US" sz="4000" dirty="0">
                <a:solidFill>
                  <a:schemeClr val="bg1"/>
                </a:solidFill>
              </a:rPr>
              <a:t>Student Activity</a:t>
            </a:r>
          </a:p>
        </p:txBody>
      </p:sp>
      <p:sp>
        <p:nvSpPr>
          <p:cNvPr id="6" name="TextBox 5">
            <a:extLst>
              <a:ext uri="{FF2B5EF4-FFF2-40B4-BE49-F238E27FC236}">
                <a16:creationId xmlns:a16="http://schemas.microsoft.com/office/drawing/2014/main" id="{0792DCA9-D748-4DFE-89E2-DAF80636C5F9}"/>
              </a:ext>
            </a:extLst>
          </p:cNvPr>
          <p:cNvSpPr txBox="1"/>
          <p:nvPr/>
        </p:nvSpPr>
        <p:spPr>
          <a:xfrm>
            <a:off x="4440857" y="240851"/>
            <a:ext cx="7400676" cy="5616922"/>
          </a:xfrm>
          <a:prstGeom prst="rect">
            <a:avLst/>
          </a:prstGeom>
          <a:noFill/>
        </p:spPr>
        <p:txBody>
          <a:bodyPr wrap="square">
            <a:spAutoFit/>
          </a:bodyPr>
          <a:lstStyle/>
          <a:p>
            <a:pPr marL="0" marR="0" lvl="0" indent="0" algn="l" defTabSz="666750" rtl="0" eaLnBrk="1" fontAlgn="auto" latinLnBrk="0" hangingPunct="1">
              <a:lnSpc>
                <a:spcPct val="90000"/>
              </a:lnSpc>
              <a:spcBef>
                <a:spcPct val="0"/>
              </a:spcBef>
              <a:spcAft>
                <a:spcPct val="35000"/>
              </a:spcAft>
              <a:buClrTx/>
              <a:buSzTx/>
              <a:buFontTx/>
              <a:buNone/>
              <a:tabLst/>
              <a:defRPr/>
            </a:pPr>
            <a:r>
              <a:rPr kumimoji="0" lang="en-US" sz="2800" b="1" i="0" u="sng" strike="noStrike" kern="1200" cap="none" spc="0" normalizeH="0" baseline="0" noProof="0" dirty="0">
                <a:ln>
                  <a:noFill/>
                </a:ln>
                <a:solidFill>
                  <a:prstClr val="black"/>
                </a:solidFill>
                <a:effectLst/>
                <a:uLnTx/>
                <a:uFillTx/>
                <a:latin typeface="Franklin Gothic Book" panose="020F0502020204030204"/>
                <a:ea typeface="+mn-ea"/>
                <a:cs typeface="+mn-cs"/>
              </a:rPr>
              <a:t>Presentation should include:</a:t>
            </a:r>
            <a:endParaRPr kumimoji="0" lang="en-US" sz="2400" b="0" i="0" u="none" strike="noStrike" kern="1200" cap="none" spc="0" normalizeH="0" baseline="0" noProof="0" dirty="0">
              <a:ln>
                <a:noFill/>
              </a:ln>
              <a:solidFill>
                <a:prstClr val="black"/>
              </a:solidFill>
              <a:effectLst/>
              <a:uLnTx/>
              <a:uFillTx/>
              <a:latin typeface="Franklin Gothic Book" panose="020F0502020204030204"/>
              <a:ea typeface="+mn-ea"/>
              <a:cs typeface="+mn-cs"/>
            </a:endParaRPr>
          </a:p>
          <a:p>
            <a:pPr marL="457200" marR="0" lvl="0" indent="-457200" algn="l" defTabSz="666750" rtl="0" eaLnBrk="1" fontAlgn="auto" latinLnBrk="0" hangingPunct="1">
              <a:lnSpc>
                <a:spcPct val="90000"/>
              </a:lnSpc>
              <a:spcBef>
                <a:spcPct val="0"/>
              </a:spcBef>
              <a:spcAft>
                <a:spcPct val="35000"/>
              </a:spcAft>
              <a:buClrTx/>
              <a:buSzTx/>
              <a:buFontTx/>
              <a:buAutoNum type="arabicParenR"/>
              <a:tabLst/>
              <a:defRPr/>
            </a:pPr>
            <a:endParaRPr kumimoji="0" lang="en-US" sz="2400" b="0" i="0" u="none" strike="noStrike" kern="1200" cap="none" spc="0" normalizeH="0" baseline="0" noProof="0" dirty="0">
              <a:ln>
                <a:noFill/>
              </a:ln>
              <a:solidFill>
                <a:prstClr val="black"/>
              </a:solidFill>
              <a:effectLst/>
              <a:uLnTx/>
              <a:uFillTx/>
              <a:latin typeface="Franklin Gothic Book" panose="020F0502020204030204"/>
              <a:ea typeface="+mn-ea"/>
              <a:cs typeface="+mn-cs"/>
            </a:endParaRPr>
          </a:p>
          <a:p>
            <a:pPr marL="457200" marR="0" lvl="0" indent="-457200" algn="l" defTabSz="666750" rtl="0" eaLnBrk="1" fontAlgn="auto" latinLnBrk="0" hangingPunct="1">
              <a:lnSpc>
                <a:spcPct val="90000"/>
              </a:lnSpc>
              <a:spcBef>
                <a:spcPct val="0"/>
              </a:spcBef>
              <a:spcAft>
                <a:spcPct val="35000"/>
              </a:spcAft>
              <a:buClrTx/>
              <a:buSzTx/>
              <a:buFontTx/>
              <a:buAutoNum type="arabicParenR"/>
              <a:tabLst/>
              <a:defRPr/>
            </a:pPr>
            <a:r>
              <a:rPr kumimoji="0" lang="en-US" sz="2000" b="0" i="0" u="none" strike="noStrike" kern="1200" cap="none" spc="0" normalizeH="0" baseline="0" noProof="0" dirty="0">
                <a:ln>
                  <a:noFill/>
                </a:ln>
                <a:solidFill>
                  <a:prstClr val="black"/>
                </a:solidFill>
                <a:effectLst/>
                <a:uLnTx/>
                <a:uFillTx/>
                <a:latin typeface="Franklin Gothic Book" panose="020F0502020204030204"/>
                <a:ea typeface="+mn-ea"/>
                <a:cs typeface="+mn-cs"/>
              </a:rPr>
              <a:t>Identification of the brand for which you are designing a limited-edition themed/collaboration sneaker (Nike, Puma, adidas etc.)</a:t>
            </a:r>
          </a:p>
          <a:p>
            <a:pPr marL="457200" marR="0" lvl="0" indent="-457200" algn="l" defTabSz="666750" rtl="0" eaLnBrk="1" fontAlgn="auto" latinLnBrk="0" hangingPunct="1">
              <a:lnSpc>
                <a:spcPct val="90000"/>
              </a:lnSpc>
              <a:spcBef>
                <a:spcPct val="0"/>
              </a:spcBef>
              <a:spcAft>
                <a:spcPct val="35000"/>
              </a:spcAft>
              <a:buClrTx/>
              <a:buSzTx/>
              <a:buFontTx/>
              <a:buAutoNum type="arabicParenR"/>
              <a:tabLst/>
              <a:defRPr/>
            </a:pPr>
            <a:endParaRPr lang="en-US" sz="2000" dirty="0">
              <a:solidFill>
                <a:prstClr val="black"/>
              </a:solidFill>
              <a:latin typeface="Franklin Gothic Book" panose="020F0502020204030204"/>
            </a:endParaRPr>
          </a:p>
          <a:p>
            <a:pPr marL="457200" marR="0" lvl="0" indent="-457200" algn="l" defTabSz="666750" rtl="0" eaLnBrk="1" fontAlgn="auto" latinLnBrk="0" hangingPunct="1">
              <a:lnSpc>
                <a:spcPct val="90000"/>
              </a:lnSpc>
              <a:spcBef>
                <a:spcPct val="0"/>
              </a:spcBef>
              <a:spcAft>
                <a:spcPct val="35000"/>
              </a:spcAft>
              <a:buClrTx/>
              <a:buSzTx/>
              <a:buFontTx/>
              <a:buAutoNum type="arabicParenR"/>
              <a:tabLst/>
              <a:defRPr/>
            </a:pPr>
            <a:r>
              <a:rPr kumimoji="0" lang="en-US" sz="2000" b="0" i="0" u="none" strike="noStrike" kern="1200" cap="none" spc="0" normalizeH="0" baseline="0" noProof="0" dirty="0">
                <a:ln>
                  <a:noFill/>
                </a:ln>
                <a:solidFill>
                  <a:prstClr val="black"/>
                </a:solidFill>
                <a:effectLst/>
                <a:uLnTx/>
                <a:uFillTx/>
                <a:latin typeface="Franklin Gothic Book" panose="020F0502020204030204"/>
                <a:ea typeface="+mn-ea"/>
                <a:cs typeface="+mn-cs"/>
              </a:rPr>
              <a:t>Description of the theme/collaboration and any additional product details (materials, design elements, packaging </a:t>
            </a:r>
            <a:r>
              <a:rPr kumimoji="0" lang="en-US" sz="2000" b="0" i="0" u="none" strike="noStrike" kern="1200" cap="none" spc="0" normalizeH="0" baseline="0" noProof="0" dirty="0" err="1">
                <a:ln>
                  <a:noFill/>
                </a:ln>
                <a:solidFill>
                  <a:prstClr val="black"/>
                </a:solidFill>
                <a:effectLst/>
                <a:uLnTx/>
                <a:uFillTx/>
                <a:latin typeface="Franklin Gothic Book" panose="020F0502020204030204"/>
                <a:ea typeface="+mn-ea"/>
                <a:cs typeface="+mn-cs"/>
              </a:rPr>
              <a:t>etc</a:t>
            </a:r>
            <a:r>
              <a:rPr kumimoji="0" lang="en-US" sz="2000" b="0" i="0" u="none" strike="noStrike" kern="1200" cap="none" spc="0" normalizeH="0" baseline="0" noProof="0" dirty="0">
                <a:ln>
                  <a:noFill/>
                </a:ln>
                <a:solidFill>
                  <a:prstClr val="black"/>
                </a:solidFill>
                <a:effectLst/>
                <a:uLnTx/>
                <a:uFillTx/>
                <a:latin typeface="Franklin Gothic Book" panose="020F0502020204030204"/>
                <a:ea typeface="+mn-ea"/>
                <a:cs typeface="+mn-cs"/>
              </a:rPr>
              <a:t>) and explanation of why you chose to design a themed sneaker rather than a collaboration</a:t>
            </a:r>
          </a:p>
          <a:p>
            <a:pPr marL="457200" marR="0" lvl="0" indent="-457200" algn="l" defTabSz="666750" rtl="0" eaLnBrk="1" fontAlgn="auto" latinLnBrk="0" hangingPunct="1">
              <a:lnSpc>
                <a:spcPct val="90000"/>
              </a:lnSpc>
              <a:spcBef>
                <a:spcPct val="0"/>
              </a:spcBef>
              <a:spcAft>
                <a:spcPct val="35000"/>
              </a:spcAft>
              <a:buClrTx/>
              <a:buSzTx/>
              <a:buFontTx/>
              <a:buAutoNum type="arabicParenR"/>
              <a:tabLst/>
              <a:defRPr/>
            </a:pPr>
            <a:endParaRPr lang="en-US" sz="2000" dirty="0">
              <a:solidFill>
                <a:prstClr val="black"/>
              </a:solidFill>
              <a:latin typeface="Franklin Gothic Book" panose="020F0502020204030204"/>
            </a:endParaRPr>
          </a:p>
          <a:p>
            <a:pPr marL="457200" marR="0" lvl="0" indent="-457200" algn="l" defTabSz="666750" rtl="0" eaLnBrk="1" fontAlgn="auto" latinLnBrk="0" hangingPunct="1">
              <a:lnSpc>
                <a:spcPct val="90000"/>
              </a:lnSpc>
              <a:spcBef>
                <a:spcPct val="0"/>
              </a:spcBef>
              <a:spcAft>
                <a:spcPct val="35000"/>
              </a:spcAft>
              <a:buClrTx/>
              <a:buSzTx/>
              <a:buFontTx/>
              <a:buAutoNum type="arabicParenR"/>
              <a:tabLst/>
              <a:defRPr/>
            </a:pPr>
            <a:r>
              <a:rPr kumimoji="0" lang="en-US" sz="2000" b="0" i="0" u="none" strike="noStrike" kern="1200" cap="none" spc="0" normalizeH="0" baseline="0" noProof="0" dirty="0">
                <a:ln>
                  <a:noFill/>
                </a:ln>
                <a:solidFill>
                  <a:prstClr val="black"/>
                </a:solidFill>
                <a:effectLst/>
                <a:uLnTx/>
                <a:uFillTx/>
                <a:latin typeface="Franklin Gothic Book" panose="020F0502020204030204"/>
                <a:ea typeface="+mn-ea"/>
                <a:cs typeface="+mn-cs"/>
              </a:rPr>
              <a:t>Identification of a target consumer and explanation on why they will want the shoe</a:t>
            </a:r>
          </a:p>
          <a:p>
            <a:pPr marL="457200" marR="0" lvl="0" indent="-457200" algn="l" defTabSz="666750" rtl="0" eaLnBrk="1" fontAlgn="auto" latinLnBrk="0" hangingPunct="1">
              <a:lnSpc>
                <a:spcPct val="90000"/>
              </a:lnSpc>
              <a:spcBef>
                <a:spcPct val="0"/>
              </a:spcBef>
              <a:spcAft>
                <a:spcPct val="35000"/>
              </a:spcAft>
              <a:buClrTx/>
              <a:buSzTx/>
              <a:buFontTx/>
              <a:buAutoNum type="arabicParenR"/>
              <a:tabLst/>
              <a:defRPr/>
            </a:pPr>
            <a:endParaRPr lang="en-US" sz="2000" dirty="0">
              <a:solidFill>
                <a:prstClr val="black"/>
              </a:solidFill>
              <a:latin typeface="Franklin Gothic Book" panose="020F0502020204030204"/>
            </a:endParaRPr>
          </a:p>
          <a:p>
            <a:pPr marL="457200" marR="0" lvl="0" indent="-457200" algn="l" defTabSz="666750" rtl="0" eaLnBrk="1" fontAlgn="auto" latinLnBrk="0" hangingPunct="1">
              <a:lnSpc>
                <a:spcPct val="90000"/>
              </a:lnSpc>
              <a:spcBef>
                <a:spcPct val="0"/>
              </a:spcBef>
              <a:spcAft>
                <a:spcPct val="35000"/>
              </a:spcAft>
              <a:buClrTx/>
              <a:buSzTx/>
              <a:buFontTx/>
              <a:buAutoNum type="arabicParenR"/>
              <a:tabLst/>
              <a:defRPr/>
            </a:pPr>
            <a:r>
              <a:rPr lang="en-US" sz="2000" dirty="0">
                <a:solidFill>
                  <a:prstClr val="black"/>
                </a:solidFill>
                <a:latin typeface="Franklin Gothic Book" panose="020F0502020204030204"/>
              </a:rPr>
              <a:t>Price point for the shoe and explanation of how you determined how much you will charge</a:t>
            </a:r>
          </a:p>
        </p:txBody>
      </p:sp>
      <p:pic>
        <p:nvPicPr>
          <p:cNvPr id="3" name="Picture 2" descr="A close up of a logo&#10;&#10;Description automatically generated">
            <a:extLst>
              <a:ext uri="{FF2B5EF4-FFF2-40B4-BE49-F238E27FC236}">
                <a16:creationId xmlns:a16="http://schemas.microsoft.com/office/drawing/2014/main" id="{873C477A-7A69-4FEB-BF33-9AA32A8986F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778891" y="6414306"/>
            <a:ext cx="371917" cy="392203"/>
          </a:xfrm>
          <a:prstGeom prst="rect">
            <a:avLst/>
          </a:prstGeom>
        </p:spPr>
      </p:pic>
    </p:spTree>
    <p:extLst>
      <p:ext uri="{BB962C8B-B14F-4D97-AF65-F5344CB8AC3E}">
        <p14:creationId xmlns:p14="http://schemas.microsoft.com/office/powerpoint/2010/main" val="155195234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EE1530B0-6F96-46C0-8B3E-3215CB756BE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685" y="0"/>
            <a:ext cx="12186315" cy="6858000"/>
          </a:xfrm>
          <a:prstGeom prst="rect">
            <a:avLst/>
          </a:prstGeom>
          <a:ln>
            <a:noFill/>
          </a:ln>
        </p:spPr>
        <p:style>
          <a:lnRef idx="2">
            <a:schemeClr val="accent6">
              <a:shade val="50000"/>
            </a:schemeClr>
          </a:lnRef>
          <a:fillRef idx="1001">
            <a:schemeClr val="lt1"/>
          </a:fillRef>
          <a:effectRef idx="0">
            <a:schemeClr val="accent6"/>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Franklin Gothic Book" panose="020F0502020204030204"/>
              <a:ea typeface="+mn-ea"/>
              <a:cs typeface="+mn-cs"/>
            </a:endParaRPr>
          </a:p>
        </p:txBody>
      </p:sp>
      <p:sp>
        <p:nvSpPr>
          <p:cNvPr id="12" name="Rectangle 11">
            <a:extLst>
              <a:ext uri="{FF2B5EF4-FFF2-40B4-BE49-F238E27FC236}">
                <a16:creationId xmlns:a16="http://schemas.microsoft.com/office/drawing/2014/main" id="{754910CF-1B56-45D3-960A-E89F7B3B913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6" y="0"/>
            <a:ext cx="4050791" cy="6858000"/>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Franklin Gothic Book" panose="020F0502020204030204"/>
              <a:ea typeface="+mn-ea"/>
              <a:cs typeface="+mn-cs"/>
            </a:endParaRPr>
          </a:p>
        </p:txBody>
      </p:sp>
      <p:sp>
        <p:nvSpPr>
          <p:cNvPr id="2" name="Title 1">
            <a:extLst>
              <a:ext uri="{FF2B5EF4-FFF2-40B4-BE49-F238E27FC236}">
                <a16:creationId xmlns:a16="http://schemas.microsoft.com/office/drawing/2014/main" id="{0AE422CB-EBC9-4703-870C-8981A495893A}"/>
              </a:ext>
            </a:extLst>
          </p:cNvPr>
          <p:cNvSpPr>
            <a:spLocks noGrp="1"/>
          </p:cNvSpPr>
          <p:nvPr>
            <p:ph type="title"/>
          </p:nvPr>
        </p:nvSpPr>
        <p:spPr>
          <a:xfrm>
            <a:off x="492370" y="516835"/>
            <a:ext cx="3084844" cy="5772840"/>
          </a:xfrm>
        </p:spPr>
        <p:txBody>
          <a:bodyPr anchor="ctr">
            <a:normAutofit/>
          </a:bodyPr>
          <a:lstStyle/>
          <a:p>
            <a:r>
              <a:rPr lang="en-US" sz="4000" dirty="0">
                <a:solidFill>
                  <a:schemeClr val="bg1"/>
                </a:solidFill>
              </a:rPr>
              <a:t>Student Activity</a:t>
            </a:r>
          </a:p>
        </p:txBody>
      </p:sp>
      <p:sp>
        <p:nvSpPr>
          <p:cNvPr id="6" name="TextBox 5">
            <a:extLst>
              <a:ext uri="{FF2B5EF4-FFF2-40B4-BE49-F238E27FC236}">
                <a16:creationId xmlns:a16="http://schemas.microsoft.com/office/drawing/2014/main" id="{0792DCA9-D748-4DFE-89E2-DAF80636C5F9}"/>
              </a:ext>
            </a:extLst>
          </p:cNvPr>
          <p:cNvSpPr txBox="1"/>
          <p:nvPr/>
        </p:nvSpPr>
        <p:spPr>
          <a:xfrm>
            <a:off x="4564173" y="358929"/>
            <a:ext cx="7400676" cy="6140142"/>
          </a:xfrm>
          <a:prstGeom prst="rect">
            <a:avLst/>
          </a:prstGeom>
          <a:noFill/>
        </p:spPr>
        <p:txBody>
          <a:bodyPr wrap="square">
            <a:spAutoFit/>
          </a:bodyPr>
          <a:lstStyle/>
          <a:p>
            <a:pPr marL="0" marR="0" lvl="0" indent="0" algn="l" defTabSz="666750" rtl="0" eaLnBrk="1" fontAlgn="auto" latinLnBrk="0" hangingPunct="1">
              <a:lnSpc>
                <a:spcPct val="90000"/>
              </a:lnSpc>
              <a:spcBef>
                <a:spcPct val="0"/>
              </a:spcBef>
              <a:spcAft>
                <a:spcPct val="35000"/>
              </a:spcAft>
              <a:buClrTx/>
              <a:buSzTx/>
              <a:buFontTx/>
              <a:buNone/>
              <a:tabLst/>
              <a:defRPr/>
            </a:pPr>
            <a:r>
              <a:rPr kumimoji="0" lang="en-US" sz="2800" b="1" i="0" u="sng" strike="noStrike" kern="1200" cap="none" spc="0" normalizeH="0" baseline="0" noProof="0" dirty="0">
                <a:ln>
                  <a:noFill/>
                </a:ln>
                <a:solidFill>
                  <a:prstClr val="black"/>
                </a:solidFill>
                <a:effectLst/>
                <a:uLnTx/>
                <a:uFillTx/>
                <a:latin typeface="Franklin Gothic Book" panose="020F0502020204030204"/>
                <a:ea typeface="+mn-ea"/>
                <a:cs typeface="+mn-cs"/>
              </a:rPr>
              <a:t>Presentation should include (continued):</a:t>
            </a:r>
            <a:endParaRPr kumimoji="0" lang="en-US" sz="2400" b="0" i="0" u="none" strike="noStrike" kern="1200" cap="none" spc="0" normalizeH="0" baseline="0" noProof="0" dirty="0">
              <a:ln>
                <a:noFill/>
              </a:ln>
              <a:solidFill>
                <a:prstClr val="black"/>
              </a:solidFill>
              <a:effectLst/>
              <a:uLnTx/>
              <a:uFillTx/>
              <a:latin typeface="Franklin Gothic Book" panose="020F0502020204030204"/>
              <a:ea typeface="+mn-ea"/>
              <a:cs typeface="+mn-cs"/>
            </a:endParaRPr>
          </a:p>
          <a:p>
            <a:pPr marL="457200" marR="0" lvl="0" indent="-457200" algn="l" defTabSz="666750" rtl="0" eaLnBrk="1" fontAlgn="auto" latinLnBrk="0" hangingPunct="1">
              <a:lnSpc>
                <a:spcPct val="90000"/>
              </a:lnSpc>
              <a:spcBef>
                <a:spcPct val="0"/>
              </a:spcBef>
              <a:spcAft>
                <a:spcPct val="35000"/>
              </a:spcAft>
              <a:buClrTx/>
              <a:buSzTx/>
              <a:buFontTx/>
              <a:buAutoNum type="arabicParenR"/>
              <a:tabLst/>
              <a:defRPr/>
            </a:pPr>
            <a:endParaRPr kumimoji="0" lang="en-US" sz="2000" b="0" i="0" u="none" strike="noStrike" kern="1200" cap="none" spc="0" normalizeH="0" baseline="0" noProof="0" dirty="0">
              <a:ln>
                <a:noFill/>
              </a:ln>
              <a:solidFill>
                <a:prstClr val="black"/>
              </a:solidFill>
              <a:effectLst/>
              <a:uLnTx/>
              <a:uFillTx/>
              <a:latin typeface="Franklin Gothic Book" panose="020F0502020204030204"/>
              <a:ea typeface="+mn-ea"/>
              <a:cs typeface="+mn-cs"/>
            </a:endParaRPr>
          </a:p>
          <a:p>
            <a:pPr marL="457200" marR="0" lvl="0" indent="-457200" algn="l" defTabSz="666750" rtl="0" eaLnBrk="1" fontAlgn="auto" latinLnBrk="0" hangingPunct="1">
              <a:lnSpc>
                <a:spcPct val="90000"/>
              </a:lnSpc>
              <a:spcBef>
                <a:spcPct val="0"/>
              </a:spcBef>
              <a:spcAft>
                <a:spcPct val="35000"/>
              </a:spcAft>
              <a:buClrTx/>
              <a:buSzTx/>
              <a:buFont typeface="+mj-lt"/>
              <a:buAutoNum type="arabicParenR" startAt="5"/>
              <a:tabLst/>
              <a:defRPr/>
            </a:pPr>
            <a:r>
              <a:rPr kumimoji="0" lang="en-US" sz="2000" b="0" i="0" u="none" strike="noStrike" kern="1200" cap="none" spc="0" normalizeH="0" baseline="0" noProof="0" dirty="0">
                <a:ln>
                  <a:noFill/>
                </a:ln>
                <a:solidFill>
                  <a:prstClr val="black"/>
                </a:solidFill>
                <a:effectLst/>
                <a:uLnTx/>
                <a:uFillTx/>
                <a:latin typeface="Franklin Gothic Book" panose="020F0502020204030204"/>
                <a:ea typeface="+mn-ea"/>
                <a:cs typeface="+mn-cs"/>
              </a:rPr>
              <a:t>Decision on how many pairs of these sneakers will be available (and why)</a:t>
            </a:r>
          </a:p>
          <a:p>
            <a:pPr marL="0" marR="0" lvl="0" indent="0" algn="l" defTabSz="666750" rtl="0" eaLnBrk="1" fontAlgn="auto" latinLnBrk="0" hangingPunct="1">
              <a:lnSpc>
                <a:spcPct val="90000"/>
              </a:lnSpc>
              <a:spcBef>
                <a:spcPct val="0"/>
              </a:spcBef>
              <a:spcAft>
                <a:spcPct val="3500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Franklin Gothic Book" panose="020F0502020204030204"/>
              <a:ea typeface="+mn-ea"/>
              <a:cs typeface="+mn-cs"/>
            </a:endParaRPr>
          </a:p>
          <a:p>
            <a:pPr marL="457200" marR="0" lvl="0" indent="-457200" algn="l" defTabSz="666750" rtl="0" eaLnBrk="1" fontAlgn="auto" latinLnBrk="0" hangingPunct="1">
              <a:lnSpc>
                <a:spcPct val="90000"/>
              </a:lnSpc>
              <a:spcBef>
                <a:spcPct val="0"/>
              </a:spcBef>
              <a:spcAft>
                <a:spcPct val="35000"/>
              </a:spcAft>
              <a:buClrTx/>
              <a:buSzTx/>
              <a:buFont typeface="+mj-lt"/>
              <a:buAutoNum type="arabicParenR" startAt="6"/>
              <a:tabLst/>
              <a:defRPr/>
            </a:pPr>
            <a:r>
              <a:rPr kumimoji="0" lang="en-US" sz="2000" b="0" i="0" u="none" strike="noStrike" kern="1200" cap="none" spc="0" normalizeH="0" baseline="0" noProof="0" dirty="0">
                <a:ln>
                  <a:noFill/>
                </a:ln>
                <a:solidFill>
                  <a:prstClr val="black"/>
                </a:solidFill>
                <a:effectLst/>
                <a:uLnTx/>
                <a:uFillTx/>
                <a:latin typeface="Franklin Gothic Book" panose="020F0502020204030204"/>
                <a:ea typeface="+mn-ea"/>
                <a:cs typeface="+mn-cs"/>
              </a:rPr>
              <a:t>Description of your distribution strategy (online vs. retail, limited markets vs. global release etc.)</a:t>
            </a:r>
          </a:p>
          <a:p>
            <a:pPr marL="457200" marR="0" lvl="0" indent="-457200" algn="l" defTabSz="666750" rtl="0" eaLnBrk="1" fontAlgn="auto" latinLnBrk="0" hangingPunct="1">
              <a:lnSpc>
                <a:spcPct val="90000"/>
              </a:lnSpc>
              <a:spcBef>
                <a:spcPct val="0"/>
              </a:spcBef>
              <a:spcAft>
                <a:spcPct val="35000"/>
              </a:spcAft>
              <a:buClrTx/>
              <a:buSzTx/>
              <a:buFont typeface="+mj-lt"/>
              <a:buAutoNum type="arabicParenR" startAt="6"/>
              <a:tabLst/>
              <a:defRPr/>
            </a:pPr>
            <a:endParaRPr kumimoji="0" lang="en-US" sz="2000" b="0" i="0" u="none" strike="noStrike" kern="1200" cap="none" spc="0" normalizeH="0" baseline="0" noProof="0" dirty="0">
              <a:ln>
                <a:noFill/>
              </a:ln>
              <a:solidFill>
                <a:prstClr val="black"/>
              </a:solidFill>
              <a:effectLst/>
              <a:uLnTx/>
              <a:uFillTx/>
              <a:latin typeface="Franklin Gothic Book" panose="020F0502020204030204"/>
              <a:ea typeface="+mn-ea"/>
              <a:cs typeface="+mn-cs"/>
            </a:endParaRPr>
          </a:p>
          <a:p>
            <a:pPr marL="457200" marR="0" lvl="0" indent="-457200" algn="l" defTabSz="666750" rtl="0" eaLnBrk="1" fontAlgn="auto" latinLnBrk="0" hangingPunct="1">
              <a:lnSpc>
                <a:spcPct val="90000"/>
              </a:lnSpc>
              <a:spcBef>
                <a:spcPct val="0"/>
              </a:spcBef>
              <a:spcAft>
                <a:spcPct val="35000"/>
              </a:spcAft>
              <a:buClrTx/>
              <a:buSzTx/>
              <a:buFont typeface="+mj-lt"/>
              <a:buAutoNum type="arabicParenR" startAt="6"/>
              <a:tabLst/>
              <a:defRPr/>
            </a:pPr>
            <a:r>
              <a:rPr kumimoji="0" lang="en-US" sz="2000" b="0" i="0" u="none" strike="noStrike" kern="1200" cap="none" spc="0" normalizeH="0" baseline="0" noProof="0" dirty="0">
                <a:ln>
                  <a:noFill/>
                </a:ln>
                <a:solidFill>
                  <a:prstClr val="black"/>
                </a:solidFill>
                <a:effectLst/>
                <a:uLnTx/>
                <a:uFillTx/>
                <a:latin typeface="Franklin Gothic Book" panose="020F0502020204030204"/>
                <a:ea typeface="+mn-ea"/>
                <a:cs typeface="+mn-cs"/>
              </a:rPr>
              <a:t>Sketch of design of both the outside and inside of the store</a:t>
            </a:r>
          </a:p>
          <a:p>
            <a:pPr marL="457200" marR="0" lvl="0" indent="-457200" algn="l" defTabSz="666750" rtl="0" eaLnBrk="1" fontAlgn="auto" latinLnBrk="0" hangingPunct="1">
              <a:lnSpc>
                <a:spcPct val="90000"/>
              </a:lnSpc>
              <a:spcBef>
                <a:spcPct val="0"/>
              </a:spcBef>
              <a:spcAft>
                <a:spcPct val="35000"/>
              </a:spcAft>
              <a:buClrTx/>
              <a:buSzTx/>
              <a:buFontTx/>
              <a:buAutoNum type="arabicParenR" startAt="6"/>
              <a:tabLst/>
              <a:defRPr/>
            </a:pPr>
            <a:endParaRPr kumimoji="0" lang="en-US" sz="2000" b="0" i="0" u="none" strike="noStrike" kern="1200" cap="none" spc="0" normalizeH="0" baseline="0" noProof="0" dirty="0">
              <a:ln>
                <a:noFill/>
              </a:ln>
              <a:solidFill>
                <a:prstClr val="black"/>
              </a:solidFill>
              <a:effectLst/>
              <a:uLnTx/>
              <a:uFillTx/>
              <a:latin typeface="Franklin Gothic Book" panose="020F0502020204030204"/>
              <a:ea typeface="+mn-ea"/>
              <a:cs typeface="+mn-cs"/>
            </a:endParaRPr>
          </a:p>
          <a:p>
            <a:pPr marL="457200" marR="0" lvl="0" indent="-457200" algn="l" defTabSz="666750" rtl="0" eaLnBrk="1" fontAlgn="auto" latinLnBrk="0" hangingPunct="1">
              <a:lnSpc>
                <a:spcPct val="90000"/>
              </a:lnSpc>
              <a:spcBef>
                <a:spcPct val="0"/>
              </a:spcBef>
              <a:spcAft>
                <a:spcPct val="35000"/>
              </a:spcAft>
              <a:buClrTx/>
              <a:buSzTx/>
              <a:buFontTx/>
              <a:buAutoNum type="arabicParenR" startAt="6"/>
              <a:tabLst/>
              <a:defRPr/>
            </a:pPr>
            <a:r>
              <a:rPr kumimoji="0" lang="en-US" sz="2000" b="0" i="0" u="none" strike="noStrike" kern="1200" cap="none" spc="0" normalizeH="0" baseline="0" noProof="0" dirty="0">
                <a:ln>
                  <a:noFill/>
                </a:ln>
                <a:solidFill>
                  <a:prstClr val="black"/>
                </a:solidFill>
                <a:effectLst/>
                <a:uLnTx/>
                <a:uFillTx/>
                <a:latin typeface="Franklin Gothic Book" panose="020F0502020204030204"/>
                <a:ea typeface="+mn-ea"/>
                <a:cs typeface="+mn-cs"/>
              </a:rPr>
              <a:t>Communications strategy:  How will consumers know about the release and what why will they want the sneaker?</a:t>
            </a:r>
          </a:p>
          <a:p>
            <a:pPr marL="457200" marR="0" lvl="0" indent="-457200" algn="l" defTabSz="666750" rtl="0" eaLnBrk="1" fontAlgn="auto" latinLnBrk="0" hangingPunct="1">
              <a:lnSpc>
                <a:spcPct val="90000"/>
              </a:lnSpc>
              <a:spcBef>
                <a:spcPct val="0"/>
              </a:spcBef>
              <a:spcAft>
                <a:spcPct val="35000"/>
              </a:spcAft>
              <a:buClrTx/>
              <a:buSzTx/>
              <a:buFontTx/>
              <a:buAutoNum type="arabicParenR" startAt="6"/>
              <a:tabLst/>
              <a:defRPr/>
            </a:pPr>
            <a:endParaRPr kumimoji="0" lang="en-US" sz="2000" b="0" i="0" u="none" strike="noStrike" kern="1200" cap="none" spc="0" normalizeH="0" baseline="0" noProof="0" dirty="0">
              <a:ln>
                <a:noFill/>
              </a:ln>
              <a:solidFill>
                <a:prstClr val="black"/>
              </a:solidFill>
              <a:effectLst/>
              <a:uLnTx/>
              <a:uFillTx/>
              <a:latin typeface="Franklin Gothic Book" panose="020F0502020204030204"/>
              <a:ea typeface="+mn-ea"/>
              <a:cs typeface="+mn-cs"/>
            </a:endParaRPr>
          </a:p>
          <a:p>
            <a:pPr marL="457200" marR="0" lvl="0" indent="-457200" algn="l" defTabSz="666750" rtl="0" eaLnBrk="1" fontAlgn="auto" latinLnBrk="0" hangingPunct="1">
              <a:lnSpc>
                <a:spcPct val="90000"/>
              </a:lnSpc>
              <a:spcBef>
                <a:spcPct val="0"/>
              </a:spcBef>
              <a:spcAft>
                <a:spcPct val="35000"/>
              </a:spcAft>
              <a:buClrTx/>
              <a:buSzTx/>
              <a:buFontTx/>
              <a:buAutoNum type="arabicParenR" startAt="6"/>
              <a:tabLst/>
              <a:defRPr/>
            </a:pPr>
            <a:r>
              <a:rPr kumimoji="0" lang="en-US" sz="2000" b="0" i="0" u="none" strike="noStrike" kern="1200" cap="none" spc="0" normalizeH="0" baseline="0" noProof="0" dirty="0">
                <a:ln>
                  <a:noFill/>
                </a:ln>
                <a:solidFill>
                  <a:prstClr val="black"/>
                </a:solidFill>
                <a:effectLst/>
                <a:uLnTx/>
                <a:uFillTx/>
                <a:latin typeface="Franklin Gothic Book" panose="020F0502020204030204"/>
                <a:ea typeface="+mn-ea"/>
                <a:cs typeface="+mn-cs"/>
              </a:rPr>
              <a:t>Customer service plan:  Will you allow returns? How will you respond to consumers who weren’t able to purchase the product because of limited inventory?</a:t>
            </a:r>
          </a:p>
          <a:p>
            <a:pPr marL="457200" marR="0" lvl="0" indent="-457200" algn="l" defTabSz="666750" rtl="0" eaLnBrk="1" fontAlgn="auto" latinLnBrk="0" hangingPunct="1">
              <a:lnSpc>
                <a:spcPct val="90000"/>
              </a:lnSpc>
              <a:spcBef>
                <a:spcPct val="0"/>
              </a:spcBef>
              <a:spcAft>
                <a:spcPct val="35000"/>
              </a:spcAft>
              <a:buClrTx/>
              <a:buSzTx/>
              <a:buFontTx/>
              <a:buAutoNum type="arabicParenR" startAt="6"/>
              <a:tabLst/>
              <a:defRPr/>
            </a:pPr>
            <a:endParaRPr kumimoji="0" lang="en-US" sz="2000" b="0" i="0" u="none" strike="noStrike" kern="1200" cap="none" spc="0" normalizeH="0" baseline="0" noProof="0" dirty="0">
              <a:ln>
                <a:noFill/>
              </a:ln>
              <a:solidFill>
                <a:prstClr val="black"/>
              </a:solidFill>
              <a:effectLst/>
              <a:uLnTx/>
              <a:uFillTx/>
              <a:latin typeface="Franklin Gothic Book" panose="020F0502020204030204"/>
              <a:ea typeface="+mn-ea"/>
              <a:cs typeface="+mn-cs"/>
            </a:endParaRPr>
          </a:p>
        </p:txBody>
      </p:sp>
      <p:pic>
        <p:nvPicPr>
          <p:cNvPr id="3" name="Picture 2" descr="A close up of a logo&#10;&#10;Description automatically generated">
            <a:extLst>
              <a:ext uri="{FF2B5EF4-FFF2-40B4-BE49-F238E27FC236}">
                <a16:creationId xmlns:a16="http://schemas.microsoft.com/office/drawing/2014/main" id="{4AA83AFC-8C73-4E1F-A304-4B4AE99A97F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778891" y="6414306"/>
            <a:ext cx="371917" cy="392203"/>
          </a:xfrm>
          <a:prstGeom prst="rect">
            <a:avLst/>
          </a:prstGeom>
        </p:spPr>
      </p:pic>
    </p:spTree>
    <p:extLst>
      <p:ext uri="{BB962C8B-B14F-4D97-AF65-F5344CB8AC3E}">
        <p14:creationId xmlns:p14="http://schemas.microsoft.com/office/powerpoint/2010/main" val="350533571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EE1530B0-6F96-46C0-8B3E-3215CB756BE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685" y="0"/>
            <a:ext cx="12186315" cy="6858000"/>
          </a:xfrm>
          <a:prstGeom prst="rect">
            <a:avLst/>
          </a:prstGeom>
          <a:ln>
            <a:noFill/>
          </a:ln>
        </p:spPr>
        <p:style>
          <a:lnRef idx="2">
            <a:schemeClr val="accent6">
              <a:shade val="50000"/>
            </a:schemeClr>
          </a:lnRef>
          <a:fillRef idx="1001">
            <a:schemeClr val="lt1"/>
          </a:fillRef>
          <a:effectRef idx="0">
            <a:schemeClr val="accent6"/>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Franklin Gothic Book" panose="020F0502020204030204"/>
              <a:ea typeface="+mn-ea"/>
              <a:cs typeface="+mn-cs"/>
            </a:endParaRPr>
          </a:p>
        </p:txBody>
      </p:sp>
      <p:sp>
        <p:nvSpPr>
          <p:cNvPr id="12" name="Rectangle 11">
            <a:extLst>
              <a:ext uri="{FF2B5EF4-FFF2-40B4-BE49-F238E27FC236}">
                <a16:creationId xmlns:a16="http://schemas.microsoft.com/office/drawing/2014/main" id="{754910CF-1B56-45D3-960A-E89F7B3B913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6" y="0"/>
            <a:ext cx="4050791" cy="6858000"/>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Franklin Gothic Book" panose="020F0502020204030204"/>
              <a:ea typeface="+mn-ea"/>
              <a:cs typeface="+mn-cs"/>
            </a:endParaRPr>
          </a:p>
        </p:txBody>
      </p:sp>
      <p:sp>
        <p:nvSpPr>
          <p:cNvPr id="2" name="Title 1">
            <a:extLst>
              <a:ext uri="{FF2B5EF4-FFF2-40B4-BE49-F238E27FC236}">
                <a16:creationId xmlns:a16="http://schemas.microsoft.com/office/drawing/2014/main" id="{0AE422CB-EBC9-4703-870C-8981A495893A}"/>
              </a:ext>
            </a:extLst>
          </p:cNvPr>
          <p:cNvSpPr>
            <a:spLocks noGrp="1"/>
          </p:cNvSpPr>
          <p:nvPr>
            <p:ph type="title"/>
          </p:nvPr>
        </p:nvSpPr>
        <p:spPr>
          <a:xfrm>
            <a:off x="492370" y="516835"/>
            <a:ext cx="3084844" cy="5772840"/>
          </a:xfrm>
        </p:spPr>
        <p:txBody>
          <a:bodyPr anchor="ctr">
            <a:normAutofit/>
          </a:bodyPr>
          <a:lstStyle/>
          <a:p>
            <a:r>
              <a:rPr lang="en-US" sz="3600" dirty="0">
                <a:solidFill>
                  <a:schemeClr val="bg1"/>
                </a:solidFill>
              </a:rPr>
              <a:t>Industry Trends</a:t>
            </a:r>
          </a:p>
        </p:txBody>
      </p:sp>
      <p:sp>
        <p:nvSpPr>
          <p:cNvPr id="5" name="TextBox 4">
            <a:extLst>
              <a:ext uri="{FF2B5EF4-FFF2-40B4-BE49-F238E27FC236}">
                <a16:creationId xmlns:a16="http://schemas.microsoft.com/office/drawing/2014/main" id="{503427F3-30B0-4999-B081-91FFA13245C3}"/>
              </a:ext>
            </a:extLst>
          </p:cNvPr>
          <p:cNvSpPr txBox="1"/>
          <p:nvPr/>
        </p:nvSpPr>
        <p:spPr>
          <a:xfrm>
            <a:off x="4537492" y="739449"/>
            <a:ext cx="7400676" cy="5327612"/>
          </a:xfrm>
          <a:prstGeom prst="rect">
            <a:avLst/>
          </a:prstGeom>
          <a:noFill/>
        </p:spPr>
        <p:txBody>
          <a:bodyPr wrap="square">
            <a:spAutoFit/>
          </a:bodyPr>
          <a:lstStyle/>
          <a:p>
            <a:pPr marL="0" marR="0" lvl="0" indent="0" algn="l" defTabSz="666750" rtl="0" eaLnBrk="1" fontAlgn="auto" latinLnBrk="0" hangingPunct="1">
              <a:lnSpc>
                <a:spcPct val="90000"/>
              </a:lnSpc>
              <a:spcBef>
                <a:spcPct val="0"/>
              </a:spcBef>
              <a:spcAft>
                <a:spcPct val="35000"/>
              </a:spcAft>
              <a:buClrTx/>
              <a:buSzTx/>
              <a:buFontTx/>
              <a:buNone/>
              <a:tabLst/>
              <a:defRPr/>
            </a:pPr>
            <a:r>
              <a:rPr kumimoji="0" lang="en-US" sz="2800" b="0" i="0" u="none" strike="noStrike" kern="1200" cap="none" spc="0" normalizeH="0" baseline="0" noProof="0" dirty="0">
                <a:ln>
                  <a:noFill/>
                </a:ln>
                <a:solidFill>
                  <a:prstClr val="black"/>
                </a:solidFill>
                <a:effectLst/>
                <a:uLnTx/>
                <a:uFillTx/>
                <a:latin typeface="Franklin Gothic Book" panose="020F0502020204030204"/>
                <a:ea typeface="+mn-ea"/>
                <a:cs typeface="+mn-cs"/>
              </a:rPr>
              <a:t>What are </a:t>
            </a:r>
            <a:r>
              <a:rPr kumimoji="0" lang="en-US" sz="2800" b="1" i="0" u="sng" strike="noStrike" kern="1200" cap="none" spc="0" normalizeH="0" baseline="0" noProof="0" dirty="0">
                <a:ln>
                  <a:noFill/>
                </a:ln>
                <a:solidFill>
                  <a:prstClr val="black"/>
                </a:solidFill>
                <a:effectLst/>
                <a:uLnTx/>
                <a:uFillTx/>
                <a:latin typeface="Franklin Gothic Book" panose="020F0502020204030204"/>
                <a:ea typeface="+mn-ea"/>
                <a:cs typeface="+mn-cs"/>
              </a:rPr>
              <a:t>shifts</a:t>
            </a:r>
            <a:r>
              <a:rPr kumimoji="0" lang="en-US" sz="2800" b="0" i="0" u="none" strike="noStrike" kern="1200" cap="none" spc="0" normalizeH="0" baseline="0" noProof="0" dirty="0">
                <a:ln>
                  <a:noFill/>
                </a:ln>
                <a:solidFill>
                  <a:prstClr val="black"/>
                </a:solidFill>
                <a:effectLst/>
                <a:uLnTx/>
                <a:uFillTx/>
                <a:latin typeface="Franklin Gothic Book" panose="020F0502020204030204"/>
                <a:ea typeface="+mn-ea"/>
                <a:cs typeface="+mn-cs"/>
              </a:rPr>
              <a:t> in industry trends?</a:t>
            </a:r>
          </a:p>
          <a:p>
            <a:pPr marL="0" marR="0" lvl="0" indent="0" algn="l" defTabSz="666750" rtl="0" eaLnBrk="1" fontAlgn="auto" latinLnBrk="0" hangingPunct="1">
              <a:lnSpc>
                <a:spcPct val="90000"/>
              </a:lnSpc>
              <a:spcBef>
                <a:spcPct val="0"/>
              </a:spcBef>
              <a:spcAft>
                <a:spcPct val="35000"/>
              </a:spcAft>
              <a:buClrTx/>
              <a:buSzTx/>
              <a:buFontTx/>
              <a:buNone/>
              <a:tabLst/>
              <a:defRPr/>
            </a:pPr>
            <a:endParaRPr kumimoji="0" lang="en-US" sz="2800" b="0" i="0" u="none" strike="noStrike" kern="1200" cap="none" spc="0" normalizeH="0" baseline="0" noProof="0" dirty="0">
              <a:ln>
                <a:noFill/>
              </a:ln>
              <a:solidFill>
                <a:prstClr val="black"/>
              </a:solidFill>
              <a:effectLst/>
              <a:uLnTx/>
              <a:uFillTx/>
              <a:latin typeface="Franklin Gothic Book" panose="020F0502020204030204"/>
              <a:ea typeface="+mn-ea"/>
              <a:cs typeface="+mn-cs"/>
            </a:endParaRPr>
          </a:p>
          <a:p>
            <a:pPr marL="0" marR="0" lvl="0" indent="0" algn="l" defTabSz="666750" rtl="0" eaLnBrk="1" fontAlgn="auto" latinLnBrk="0" hangingPunct="1">
              <a:lnSpc>
                <a:spcPct val="90000"/>
              </a:lnSpc>
              <a:spcBef>
                <a:spcPct val="0"/>
              </a:spcBef>
              <a:spcAft>
                <a:spcPct val="35000"/>
              </a:spcAft>
              <a:buClrTx/>
              <a:buSzTx/>
              <a:buFontTx/>
              <a:buNone/>
              <a:tabLst/>
              <a:defRPr/>
            </a:pPr>
            <a:r>
              <a:rPr kumimoji="0" lang="en-US" sz="2800" b="0" i="0" u="none" strike="noStrike" kern="1200" cap="none" spc="0" normalizeH="0" baseline="0" noProof="0" dirty="0">
                <a:ln>
                  <a:noFill/>
                </a:ln>
                <a:solidFill>
                  <a:prstClr val="black"/>
                </a:solidFill>
                <a:effectLst/>
                <a:uLnTx/>
                <a:uFillTx/>
                <a:latin typeface="Franklin Gothic Book" panose="020F0502020204030204"/>
                <a:ea typeface="+mn-ea"/>
                <a:cs typeface="+mn-cs"/>
              </a:rPr>
              <a:t>Examples of shifts in industry trends:</a:t>
            </a:r>
          </a:p>
          <a:p>
            <a:pPr marL="0" marR="0" lvl="0" indent="0" algn="l" defTabSz="666750" rtl="0" eaLnBrk="1" fontAlgn="auto" latinLnBrk="0" hangingPunct="1">
              <a:lnSpc>
                <a:spcPct val="90000"/>
              </a:lnSpc>
              <a:spcBef>
                <a:spcPct val="0"/>
              </a:spcBef>
              <a:spcAft>
                <a:spcPct val="35000"/>
              </a:spcAft>
              <a:buClrTx/>
              <a:buSzTx/>
              <a:buFontTx/>
              <a:buNone/>
              <a:tabLst/>
              <a:defRPr/>
            </a:pPr>
            <a:endParaRPr kumimoji="0" lang="en-US" sz="2800" b="0" i="0" u="none" strike="noStrike" kern="1200" cap="none" spc="0" normalizeH="0" baseline="0" noProof="0" dirty="0">
              <a:ln>
                <a:noFill/>
              </a:ln>
              <a:solidFill>
                <a:prstClr val="black"/>
              </a:solidFill>
              <a:effectLst/>
              <a:uLnTx/>
              <a:uFillTx/>
              <a:latin typeface="Franklin Gothic Book" panose="020F0502020204030204"/>
              <a:ea typeface="+mn-ea"/>
              <a:cs typeface="+mn-cs"/>
            </a:endParaRPr>
          </a:p>
          <a:p>
            <a:pPr marL="457200" marR="0" lvl="0" indent="-457200" algn="l" defTabSz="666750" rtl="0" eaLnBrk="1" fontAlgn="auto" latinLnBrk="0" hangingPunct="1">
              <a:lnSpc>
                <a:spcPct val="90000"/>
              </a:lnSpc>
              <a:spcBef>
                <a:spcPct val="0"/>
              </a:spcBef>
              <a:spcAft>
                <a:spcPct val="35000"/>
              </a:spcAft>
              <a:buClrTx/>
              <a:buSzTx/>
              <a:buFont typeface="Arial" panose="020B0604020202020204" pitchFamily="34" charset="0"/>
              <a:buChar char="•"/>
              <a:tabLst/>
              <a:defRPr/>
            </a:pPr>
            <a:r>
              <a:rPr kumimoji="0" lang="en-US" sz="2800" b="0" i="0" u="none" strike="noStrike" kern="1200" cap="none" spc="0" normalizeH="0" baseline="0" noProof="0" dirty="0">
                <a:ln>
                  <a:noFill/>
                </a:ln>
                <a:solidFill>
                  <a:prstClr val="black"/>
                </a:solidFill>
                <a:effectLst/>
                <a:uLnTx/>
                <a:uFillTx/>
                <a:latin typeface="Franklin Gothic Book" panose="020F0502020204030204"/>
                <a:ea typeface="+mn-ea"/>
                <a:cs typeface="+mn-cs"/>
              </a:rPr>
              <a:t>Customer buying patterns</a:t>
            </a:r>
          </a:p>
          <a:p>
            <a:pPr marL="457200" marR="0" lvl="0" indent="-457200" algn="l" defTabSz="666750" rtl="0" eaLnBrk="1" fontAlgn="auto" latinLnBrk="0" hangingPunct="1">
              <a:lnSpc>
                <a:spcPct val="90000"/>
              </a:lnSpc>
              <a:spcBef>
                <a:spcPct val="0"/>
              </a:spcBef>
              <a:spcAft>
                <a:spcPct val="35000"/>
              </a:spcAft>
              <a:buClrTx/>
              <a:buSzTx/>
              <a:buFont typeface="Arial" panose="020B0604020202020204" pitchFamily="34" charset="0"/>
              <a:buChar char="•"/>
              <a:tabLst/>
              <a:defRPr/>
            </a:pPr>
            <a:r>
              <a:rPr kumimoji="0" lang="en-US" sz="2800" b="0" i="0" u="none" strike="noStrike" kern="1200" cap="none" spc="0" normalizeH="0" baseline="0" noProof="0" dirty="0">
                <a:ln>
                  <a:noFill/>
                </a:ln>
                <a:solidFill>
                  <a:prstClr val="black"/>
                </a:solidFill>
                <a:effectLst/>
                <a:uLnTx/>
                <a:uFillTx/>
                <a:latin typeface="Franklin Gothic Book" panose="020F0502020204030204"/>
                <a:ea typeface="+mn-ea"/>
                <a:cs typeface="+mn-cs"/>
              </a:rPr>
              <a:t>Consumer preferences / distastes</a:t>
            </a:r>
          </a:p>
          <a:p>
            <a:pPr marL="457200" marR="0" lvl="0" indent="-457200" algn="l" defTabSz="666750" rtl="0" eaLnBrk="1" fontAlgn="auto" latinLnBrk="0" hangingPunct="1">
              <a:lnSpc>
                <a:spcPct val="90000"/>
              </a:lnSpc>
              <a:spcBef>
                <a:spcPct val="0"/>
              </a:spcBef>
              <a:spcAft>
                <a:spcPct val="35000"/>
              </a:spcAft>
              <a:buClrTx/>
              <a:buSzTx/>
              <a:buFont typeface="Arial" panose="020B0604020202020204" pitchFamily="34" charset="0"/>
              <a:buChar char="•"/>
              <a:tabLst/>
              <a:defRPr/>
            </a:pPr>
            <a:r>
              <a:rPr kumimoji="0" lang="en-US" sz="2800" b="0" i="0" u="none" strike="noStrike" kern="1200" cap="none" spc="0" normalizeH="0" baseline="0" noProof="0" dirty="0">
                <a:ln>
                  <a:noFill/>
                </a:ln>
                <a:solidFill>
                  <a:prstClr val="black"/>
                </a:solidFill>
                <a:effectLst/>
                <a:uLnTx/>
                <a:uFillTx/>
                <a:latin typeface="Franklin Gothic Book" panose="020F0502020204030204"/>
                <a:ea typeface="+mn-ea"/>
                <a:cs typeface="+mn-cs"/>
              </a:rPr>
              <a:t>Effective marketing techniques </a:t>
            </a:r>
          </a:p>
          <a:p>
            <a:pPr marL="457200" marR="0" lvl="0" indent="-457200" algn="l" defTabSz="666750" rtl="0" eaLnBrk="1" fontAlgn="auto" latinLnBrk="0" hangingPunct="1">
              <a:lnSpc>
                <a:spcPct val="90000"/>
              </a:lnSpc>
              <a:spcBef>
                <a:spcPct val="0"/>
              </a:spcBef>
              <a:spcAft>
                <a:spcPct val="35000"/>
              </a:spcAft>
              <a:buClrTx/>
              <a:buSzTx/>
              <a:buFont typeface="Arial" panose="020B0604020202020204" pitchFamily="34" charset="0"/>
              <a:buChar char="•"/>
              <a:tabLst/>
              <a:defRPr/>
            </a:pPr>
            <a:r>
              <a:rPr kumimoji="0" lang="en-US" sz="2800" b="0" i="0" u="none" strike="noStrike" kern="1200" cap="none" spc="0" normalizeH="0" baseline="0" noProof="0" dirty="0">
                <a:ln>
                  <a:noFill/>
                </a:ln>
                <a:solidFill>
                  <a:prstClr val="black"/>
                </a:solidFill>
                <a:effectLst/>
                <a:uLnTx/>
                <a:uFillTx/>
                <a:latin typeface="Franklin Gothic Book" panose="020F0502020204030204"/>
                <a:ea typeface="+mn-ea"/>
                <a:cs typeface="+mn-cs"/>
              </a:rPr>
              <a:t>Product and/or service modifications</a:t>
            </a:r>
          </a:p>
          <a:p>
            <a:pPr marL="457200" marR="0" lvl="0" indent="-457200" algn="l" defTabSz="666750" rtl="0" eaLnBrk="1" fontAlgn="auto" latinLnBrk="0" hangingPunct="1">
              <a:lnSpc>
                <a:spcPct val="90000"/>
              </a:lnSpc>
              <a:spcBef>
                <a:spcPct val="0"/>
              </a:spcBef>
              <a:spcAft>
                <a:spcPct val="35000"/>
              </a:spcAft>
              <a:buClrTx/>
              <a:buSzTx/>
              <a:buFont typeface="Arial" panose="020B0604020202020204" pitchFamily="34" charset="0"/>
              <a:buChar char="•"/>
              <a:tabLst/>
              <a:defRPr/>
            </a:pPr>
            <a:r>
              <a:rPr kumimoji="0" lang="en-US" sz="2800" b="0" i="0" u="none" strike="noStrike" kern="1200" cap="none" spc="0" normalizeH="0" baseline="0" noProof="0" dirty="0">
                <a:ln>
                  <a:noFill/>
                </a:ln>
                <a:solidFill>
                  <a:prstClr val="black"/>
                </a:solidFill>
                <a:effectLst/>
                <a:uLnTx/>
                <a:uFillTx/>
                <a:latin typeface="Franklin Gothic Book" panose="020F0502020204030204"/>
                <a:ea typeface="+mn-ea"/>
                <a:cs typeface="+mn-cs"/>
              </a:rPr>
              <a:t>New technology</a:t>
            </a:r>
          </a:p>
          <a:p>
            <a:pPr marL="457200" marR="0" lvl="0" indent="-457200" algn="l" defTabSz="666750" rtl="0" eaLnBrk="1" fontAlgn="auto" latinLnBrk="0" hangingPunct="1">
              <a:lnSpc>
                <a:spcPct val="90000"/>
              </a:lnSpc>
              <a:spcBef>
                <a:spcPct val="0"/>
              </a:spcBef>
              <a:spcAft>
                <a:spcPct val="35000"/>
              </a:spcAft>
              <a:buClrTx/>
              <a:buSzTx/>
              <a:buFont typeface="Arial" panose="020B0604020202020204" pitchFamily="34" charset="0"/>
              <a:buChar char="•"/>
              <a:tabLst/>
              <a:defRPr/>
            </a:pPr>
            <a:r>
              <a:rPr kumimoji="0" lang="en-US" sz="2800" b="0" i="0" u="none" strike="noStrike" kern="1200" cap="none" spc="0" normalizeH="0" baseline="0" noProof="0" dirty="0">
                <a:ln>
                  <a:noFill/>
                </a:ln>
                <a:solidFill>
                  <a:prstClr val="black"/>
                </a:solidFill>
                <a:effectLst/>
                <a:uLnTx/>
                <a:uFillTx/>
                <a:latin typeface="Franklin Gothic Book" panose="020F0502020204030204"/>
                <a:ea typeface="+mn-ea"/>
                <a:cs typeface="+mn-cs"/>
              </a:rPr>
              <a:t>Efficient communication tools</a:t>
            </a:r>
          </a:p>
        </p:txBody>
      </p:sp>
      <p:pic>
        <p:nvPicPr>
          <p:cNvPr id="3" name="Picture 2" descr="A close up of a logo&#10;&#10;Description automatically generated">
            <a:extLst>
              <a:ext uri="{FF2B5EF4-FFF2-40B4-BE49-F238E27FC236}">
                <a16:creationId xmlns:a16="http://schemas.microsoft.com/office/drawing/2014/main" id="{FC5AB7F7-C5E3-4DA6-83A1-C93A837897E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778891" y="6414306"/>
            <a:ext cx="371917" cy="392203"/>
          </a:xfrm>
          <a:prstGeom prst="rect">
            <a:avLst/>
          </a:prstGeom>
        </p:spPr>
      </p:pic>
    </p:spTree>
    <p:extLst>
      <p:ext uri="{BB962C8B-B14F-4D97-AF65-F5344CB8AC3E}">
        <p14:creationId xmlns:p14="http://schemas.microsoft.com/office/powerpoint/2010/main" val="201097256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1" name="Rectangle 70">
            <a:extLst>
              <a:ext uri="{FF2B5EF4-FFF2-40B4-BE49-F238E27FC236}">
                <a16:creationId xmlns:a16="http://schemas.microsoft.com/office/drawing/2014/main" id="{D1B4E201-164F-4793-895E-C149B2F2FCA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Franklin Gothic Book" panose="020F0502020204030204"/>
              <a:ea typeface="+mn-ea"/>
              <a:cs typeface="+mn-cs"/>
            </a:endParaRPr>
          </a:p>
        </p:txBody>
      </p:sp>
      <p:sp>
        <p:nvSpPr>
          <p:cNvPr id="73" name="Rectangle 72">
            <a:extLst>
              <a:ext uri="{FF2B5EF4-FFF2-40B4-BE49-F238E27FC236}">
                <a16:creationId xmlns:a16="http://schemas.microsoft.com/office/drawing/2014/main" id="{765F4110-C0FC-4D61-ACD2-A7C950EAE9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ltGray">
          <a:xfrm>
            <a:off x="4660711" y="3506289"/>
            <a:ext cx="7210670" cy="2967839"/>
          </a:xfrm>
          <a:prstGeom prst="rect">
            <a:avLst/>
          </a:prstGeom>
          <a:solidFill>
            <a:srgbClr val="B47C22"/>
          </a:solidFill>
          <a:ln w="127000" cap="sq" cmpd="thinThick">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Franklin Gothic Book" panose="020F0502020204030204"/>
              <a:ea typeface="+mn-ea"/>
              <a:cs typeface="+mn-cs"/>
            </a:endParaRPr>
          </a:p>
        </p:txBody>
      </p:sp>
      <p:sp>
        <p:nvSpPr>
          <p:cNvPr id="2" name="Title 1">
            <a:extLst>
              <a:ext uri="{FF2B5EF4-FFF2-40B4-BE49-F238E27FC236}">
                <a16:creationId xmlns:a16="http://schemas.microsoft.com/office/drawing/2014/main" id="{9AB2EA78-AEB3-469B-9025-3B17201A457B}"/>
              </a:ext>
            </a:extLst>
          </p:cNvPr>
          <p:cNvSpPr>
            <a:spLocks noGrp="1"/>
          </p:cNvSpPr>
          <p:nvPr>
            <p:ph type="ctrTitle"/>
          </p:nvPr>
        </p:nvSpPr>
        <p:spPr>
          <a:xfrm>
            <a:off x="5021821" y="3812955"/>
            <a:ext cx="6465287" cy="1486192"/>
          </a:xfrm>
        </p:spPr>
        <p:txBody>
          <a:bodyPr>
            <a:normAutofit/>
          </a:bodyPr>
          <a:lstStyle/>
          <a:p>
            <a:r>
              <a:rPr lang="en-US" sz="5400" dirty="0">
                <a:solidFill>
                  <a:schemeClr val="bg1"/>
                </a:solidFill>
              </a:rPr>
              <a:t>Industry Trends</a:t>
            </a:r>
          </a:p>
        </p:txBody>
      </p:sp>
      <p:sp>
        <p:nvSpPr>
          <p:cNvPr id="3" name="Subtitle 2">
            <a:extLst>
              <a:ext uri="{FF2B5EF4-FFF2-40B4-BE49-F238E27FC236}">
                <a16:creationId xmlns:a16="http://schemas.microsoft.com/office/drawing/2014/main" id="{255E1F2F-E259-4EA8-9FFD-3A10AF541859}"/>
              </a:ext>
            </a:extLst>
          </p:cNvPr>
          <p:cNvSpPr>
            <a:spLocks noGrp="1"/>
          </p:cNvSpPr>
          <p:nvPr>
            <p:ph type="subTitle" idx="1"/>
          </p:nvPr>
        </p:nvSpPr>
        <p:spPr>
          <a:xfrm>
            <a:off x="5021821" y="5497884"/>
            <a:ext cx="6465286" cy="750216"/>
          </a:xfrm>
        </p:spPr>
        <p:txBody>
          <a:bodyPr>
            <a:normAutofit/>
          </a:bodyPr>
          <a:lstStyle/>
          <a:p>
            <a:r>
              <a:rPr lang="en-US" dirty="0">
                <a:solidFill>
                  <a:schemeClr val="bg1"/>
                </a:solidFill>
              </a:rPr>
              <a:t>sources</a:t>
            </a:r>
          </a:p>
        </p:txBody>
      </p:sp>
      <p:pic>
        <p:nvPicPr>
          <p:cNvPr id="5" name="Picture 4">
            <a:extLst>
              <a:ext uri="{FF2B5EF4-FFF2-40B4-BE49-F238E27FC236}">
                <a16:creationId xmlns:a16="http://schemas.microsoft.com/office/drawing/2014/main" id="{1FD526C9-A8C7-41E6-85BB-39F06C858A2B}"/>
              </a:ext>
              <a:ext uri="{C183D7F6-B498-43B3-948B-1728B52AA6E4}">
                <adec:decorative xmlns:adec="http://schemas.microsoft.com/office/drawing/2017/decorative" val="1"/>
              </a:ext>
            </a:extLst>
          </p:cNvPr>
          <p:cNvPicPr>
            <a:picLocks noChangeAspect="1"/>
          </p:cNvPicPr>
          <p:nvPr/>
        </p:nvPicPr>
        <p:blipFill rotWithShape="1">
          <a:blip r:embed="rId3">
            <a:extLst>
              <a:ext uri="{28A0092B-C50C-407E-A947-70E740481C1C}">
                <a14:useLocalDpi xmlns:a14="http://schemas.microsoft.com/office/drawing/2010/main" val="0"/>
              </a:ext>
            </a:extLst>
          </a:blip>
          <a:srcRect l="35169" r="27173" b="-1"/>
          <a:stretch/>
        </p:blipFill>
        <p:spPr>
          <a:xfrm>
            <a:off x="317635" y="321733"/>
            <a:ext cx="4160452" cy="6214534"/>
          </a:xfrm>
          <a:prstGeom prst="rect">
            <a:avLst/>
          </a:prstGeom>
        </p:spPr>
      </p:pic>
      <p:cxnSp>
        <p:nvCxnSpPr>
          <p:cNvPr id="75" name="Straight Connector 74">
            <a:extLst>
              <a:ext uri="{FF2B5EF4-FFF2-40B4-BE49-F238E27FC236}">
                <a16:creationId xmlns:a16="http://schemas.microsoft.com/office/drawing/2014/main" id="{FACE2D80-77E9-4433-B62B-693C5B7B2AEF}"/>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5110211" y="5393160"/>
            <a:ext cx="6309360" cy="0"/>
          </a:xfrm>
          <a:prstGeom prst="line">
            <a:avLst/>
          </a:prstGeom>
          <a:ln w="19050">
            <a:solidFill>
              <a:schemeClr val="accent1">
                <a:alpha val="90000"/>
              </a:schemeClr>
            </a:solidFill>
          </a:ln>
        </p:spPr>
        <p:style>
          <a:lnRef idx="1">
            <a:schemeClr val="accent1"/>
          </a:lnRef>
          <a:fillRef idx="0">
            <a:schemeClr val="accent1"/>
          </a:fillRef>
          <a:effectRef idx="0">
            <a:schemeClr val="accent1"/>
          </a:effectRef>
          <a:fontRef idx="minor">
            <a:schemeClr val="tx1"/>
          </a:fontRef>
        </p:style>
      </p:cxnSp>
      <p:pic>
        <p:nvPicPr>
          <p:cNvPr id="4" name="Picture 4" descr="Top Sneaker Brands - Sneaker Swarm">
            <a:extLst>
              <a:ext uri="{FF2B5EF4-FFF2-40B4-BE49-F238E27FC236}">
                <a16:creationId xmlns:a16="http://schemas.microsoft.com/office/drawing/2014/main" id="{3B77D6F7-F4F1-4B1D-AA3E-D67F8143C1A0}"/>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b="31248"/>
          <a:stretch/>
        </p:blipFill>
        <p:spPr bwMode="auto">
          <a:xfrm>
            <a:off x="4658585" y="211851"/>
            <a:ext cx="7352916" cy="3166821"/>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 descr="A close up of a logo&#10;&#10;Description automatically generated">
            <a:extLst>
              <a:ext uri="{FF2B5EF4-FFF2-40B4-BE49-F238E27FC236}">
                <a16:creationId xmlns:a16="http://schemas.microsoft.com/office/drawing/2014/main" id="{ADE4EC20-C4FA-4A7A-8B78-55EE8BC8C589}"/>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892901" y="4556051"/>
            <a:ext cx="1447191" cy="1526128"/>
          </a:xfrm>
          <a:prstGeom prst="rect">
            <a:avLst/>
          </a:prstGeom>
        </p:spPr>
      </p:pic>
    </p:spTree>
    <p:extLst>
      <p:ext uri="{BB962C8B-B14F-4D97-AF65-F5344CB8AC3E}">
        <p14:creationId xmlns:p14="http://schemas.microsoft.com/office/powerpoint/2010/main" val="102386164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EE1530B0-6F96-46C0-8B3E-3215CB756BE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685" y="0"/>
            <a:ext cx="12186315" cy="6858000"/>
          </a:xfrm>
          <a:prstGeom prst="rect">
            <a:avLst/>
          </a:prstGeom>
          <a:ln>
            <a:noFill/>
          </a:ln>
        </p:spPr>
        <p:style>
          <a:lnRef idx="2">
            <a:schemeClr val="accent6">
              <a:shade val="50000"/>
            </a:schemeClr>
          </a:lnRef>
          <a:fillRef idx="1001">
            <a:schemeClr val="lt1"/>
          </a:fillRef>
          <a:effectRef idx="0">
            <a:schemeClr val="accent6"/>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Franklin Gothic Book" panose="020F0502020204030204"/>
              <a:ea typeface="+mn-ea"/>
              <a:cs typeface="+mn-cs"/>
            </a:endParaRPr>
          </a:p>
        </p:txBody>
      </p:sp>
      <p:sp>
        <p:nvSpPr>
          <p:cNvPr id="12" name="Rectangle 11">
            <a:extLst>
              <a:ext uri="{FF2B5EF4-FFF2-40B4-BE49-F238E27FC236}">
                <a16:creationId xmlns:a16="http://schemas.microsoft.com/office/drawing/2014/main" id="{754910CF-1B56-45D3-960A-E89F7B3B913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6" y="0"/>
            <a:ext cx="4050791" cy="6858000"/>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a:p>
        </p:txBody>
      </p:sp>
      <p:sp>
        <p:nvSpPr>
          <p:cNvPr id="2" name="Title 1">
            <a:extLst>
              <a:ext uri="{FF2B5EF4-FFF2-40B4-BE49-F238E27FC236}">
                <a16:creationId xmlns:a16="http://schemas.microsoft.com/office/drawing/2014/main" id="{0AE422CB-EBC9-4703-870C-8981A495893A}"/>
              </a:ext>
            </a:extLst>
          </p:cNvPr>
          <p:cNvSpPr>
            <a:spLocks noGrp="1"/>
          </p:cNvSpPr>
          <p:nvPr>
            <p:ph type="title"/>
          </p:nvPr>
        </p:nvSpPr>
        <p:spPr>
          <a:xfrm>
            <a:off x="492370" y="516835"/>
            <a:ext cx="3084844" cy="5772840"/>
          </a:xfrm>
        </p:spPr>
        <p:txBody>
          <a:bodyPr anchor="ctr">
            <a:normAutofit/>
          </a:bodyPr>
          <a:lstStyle/>
          <a:p>
            <a:r>
              <a:rPr lang="en-US" sz="4800" dirty="0">
                <a:solidFill>
                  <a:schemeClr val="bg1"/>
                </a:solidFill>
              </a:rPr>
              <a:t>Sources</a:t>
            </a:r>
          </a:p>
        </p:txBody>
      </p:sp>
      <p:sp>
        <p:nvSpPr>
          <p:cNvPr id="3" name="TextBox 2">
            <a:extLst>
              <a:ext uri="{FF2B5EF4-FFF2-40B4-BE49-F238E27FC236}">
                <a16:creationId xmlns:a16="http://schemas.microsoft.com/office/drawing/2014/main" id="{D5446071-2D19-44EF-AA1E-54D7E6CC6728}"/>
              </a:ext>
            </a:extLst>
          </p:cNvPr>
          <p:cNvSpPr txBox="1"/>
          <p:nvPr/>
        </p:nvSpPr>
        <p:spPr>
          <a:xfrm>
            <a:off x="4459290" y="612844"/>
            <a:ext cx="7240340" cy="5632311"/>
          </a:xfrm>
          <a:prstGeom prst="rect">
            <a:avLst/>
          </a:prstGeom>
          <a:noFill/>
        </p:spPr>
        <p:txBody>
          <a:bodyPr wrap="square">
            <a:spAutoFit/>
          </a:bodyPr>
          <a:lstStyle/>
          <a:p>
            <a:pPr marL="0" marR="0">
              <a:spcBef>
                <a:spcPts val="0"/>
              </a:spcBef>
              <a:spcAft>
                <a:spcPts val="0"/>
              </a:spcAft>
            </a:pPr>
            <a:r>
              <a:rPr lang="en-US" dirty="0">
                <a:hlinkClick r:id="rId2"/>
              </a:rPr>
              <a:t>https://solecollector.com/news/2016/05/krispy-kreme-nike-sneakers</a:t>
            </a:r>
            <a:endParaRPr lang="en-US" u="sng" dirty="0">
              <a:solidFill>
                <a:srgbClr val="0000FF"/>
              </a:solidFill>
              <a:latin typeface="Arial" panose="020B0604020202020204" pitchFamily="34" charset="0"/>
            </a:endParaRPr>
          </a:p>
          <a:p>
            <a:pPr marL="0" marR="0">
              <a:spcBef>
                <a:spcPts val="0"/>
              </a:spcBef>
              <a:spcAft>
                <a:spcPts val="0"/>
              </a:spcAft>
            </a:pPr>
            <a:endParaRPr lang="en-US" u="sng" dirty="0">
              <a:solidFill>
                <a:srgbClr val="0000FF"/>
              </a:solidFill>
              <a:effectLst/>
              <a:latin typeface="Arial" panose="020B0604020202020204" pitchFamily="34" charset="0"/>
              <a:ea typeface="Arial" panose="020B0604020202020204" pitchFamily="34" charset="0"/>
            </a:endParaRPr>
          </a:p>
          <a:p>
            <a:pPr marL="0" marR="0">
              <a:spcBef>
                <a:spcPts val="0"/>
              </a:spcBef>
              <a:spcAft>
                <a:spcPts val="0"/>
              </a:spcAft>
            </a:pPr>
            <a:r>
              <a:rPr lang="en-US" dirty="0">
                <a:hlinkClick r:id="rId3"/>
              </a:rPr>
              <a:t>https://www.foodbeast.com/news/starbucks-and-nike-collaborate-to-create-a-beautiful-pair-of-sneakers/</a:t>
            </a:r>
            <a:endParaRPr lang="en-US" u="sng" dirty="0">
              <a:solidFill>
                <a:srgbClr val="0000FF"/>
              </a:solidFill>
              <a:effectLst/>
              <a:latin typeface="Arial" panose="020B0604020202020204" pitchFamily="34" charset="0"/>
              <a:ea typeface="Arial" panose="020B0604020202020204" pitchFamily="34" charset="0"/>
            </a:endParaRPr>
          </a:p>
          <a:p>
            <a:pPr marL="0" marR="0">
              <a:spcBef>
                <a:spcPts val="0"/>
              </a:spcBef>
              <a:spcAft>
                <a:spcPts val="0"/>
              </a:spcAft>
            </a:pPr>
            <a:endParaRPr lang="en-US" u="sng" dirty="0">
              <a:solidFill>
                <a:srgbClr val="0000FF"/>
              </a:solidFill>
              <a:latin typeface="Arial" panose="020B0604020202020204" pitchFamily="34" charset="0"/>
              <a:ea typeface="Arial" panose="020B0604020202020204" pitchFamily="34" charset="0"/>
            </a:endParaRPr>
          </a:p>
          <a:p>
            <a:pPr marL="0" marR="0">
              <a:spcBef>
                <a:spcPts val="0"/>
              </a:spcBef>
              <a:spcAft>
                <a:spcPts val="0"/>
              </a:spcAft>
            </a:pPr>
            <a:r>
              <a:rPr lang="en-US" dirty="0">
                <a:hlinkClick r:id="rId4"/>
              </a:rPr>
              <a:t>https://sneakernews.com/2019/06/12/stranger-things-nike-shoes-release-date/</a:t>
            </a:r>
            <a:endParaRPr lang="en-US" dirty="0"/>
          </a:p>
          <a:p>
            <a:pPr marL="0" marR="0">
              <a:spcBef>
                <a:spcPts val="0"/>
              </a:spcBef>
              <a:spcAft>
                <a:spcPts val="0"/>
              </a:spcAft>
            </a:pPr>
            <a:endParaRPr lang="en-US" u="sng" dirty="0">
              <a:solidFill>
                <a:srgbClr val="0000FF"/>
              </a:solidFill>
              <a:latin typeface="Arial" panose="020B0604020202020204" pitchFamily="34" charset="0"/>
              <a:ea typeface="Arial" panose="020B0604020202020204" pitchFamily="34" charset="0"/>
            </a:endParaRPr>
          </a:p>
          <a:p>
            <a:pPr marL="0" marR="0">
              <a:spcBef>
                <a:spcPts val="0"/>
              </a:spcBef>
              <a:spcAft>
                <a:spcPts val="0"/>
              </a:spcAft>
            </a:pPr>
            <a:r>
              <a:rPr lang="en-US" dirty="0">
                <a:hlinkClick r:id="rId5"/>
              </a:rPr>
              <a:t>https://www.vans.com/thesimpsons.html</a:t>
            </a:r>
            <a:endParaRPr lang="en-US" u="sng" dirty="0">
              <a:solidFill>
                <a:srgbClr val="0000FF"/>
              </a:solidFill>
              <a:effectLst/>
              <a:latin typeface="Arial" panose="020B0604020202020204" pitchFamily="34" charset="0"/>
              <a:ea typeface="Arial" panose="020B0604020202020204" pitchFamily="34" charset="0"/>
            </a:endParaRPr>
          </a:p>
          <a:p>
            <a:pPr marL="0" marR="0">
              <a:spcBef>
                <a:spcPts val="0"/>
              </a:spcBef>
              <a:spcAft>
                <a:spcPts val="0"/>
              </a:spcAft>
            </a:pPr>
            <a:endParaRPr lang="en-US" u="sng" dirty="0">
              <a:solidFill>
                <a:srgbClr val="0000FF"/>
              </a:solidFill>
              <a:latin typeface="Arial" panose="020B0604020202020204" pitchFamily="34" charset="0"/>
              <a:ea typeface="Arial" panose="020B0604020202020204" pitchFamily="34" charset="0"/>
            </a:endParaRPr>
          </a:p>
          <a:p>
            <a:pPr marL="0" marR="0">
              <a:spcBef>
                <a:spcPts val="0"/>
              </a:spcBef>
              <a:spcAft>
                <a:spcPts val="0"/>
              </a:spcAft>
            </a:pPr>
            <a:r>
              <a:rPr lang="en-US" dirty="0">
                <a:hlinkClick r:id="rId6"/>
              </a:rPr>
              <a:t>https://footwearnews.com/2018/focus/athletic-outdoor/black-panther-puma-shoes-bait-photos-492842/</a:t>
            </a:r>
            <a:endParaRPr lang="en-US" u="sng" dirty="0">
              <a:solidFill>
                <a:srgbClr val="0000FF"/>
              </a:solidFill>
              <a:effectLst/>
              <a:latin typeface="Arial" panose="020B0604020202020204" pitchFamily="34" charset="0"/>
              <a:ea typeface="Arial" panose="020B0604020202020204" pitchFamily="34" charset="0"/>
            </a:endParaRPr>
          </a:p>
          <a:p>
            <a:pPr marL="0" marR="0">
              <a:spcBef>
                <a:spcPts val="0"/>
              </a:spcBef>
              <a:spcAft>
                <a:spcPts val="0"/>
              </a:spcAft>
            </a:pPr>
            <a:endParaRPr lang="en-US" u="sng" dirty="0">
              <a:solidFill>
                <a:srgbClr val="0000FF"/>
              </a:solidFill>
              <a:latin typeface="Arial" panose="020B0604020202020204" pitchFamily="34" charset="0"/>
              <a:ea typeface="Arial" panose="020B0604020202020204" pitchFamily="34" charset="0"/>
            </a:endParaRPr>
          </a:p>
          <a:p>
            <a:pPr marL="0" marR="0">
              <a:spcBef>
                <a:spcPts val="0"/>
              </a:spcBef>
              <a:spcAft>
                <a:spcPts val="0"/>
              </a:spcAft>
            </a:pPr>
            <a:r>
              <a:rPr lang="en-US" dirty="0">
                <a:hlinkClick r:id="rId7"/>
              </a:rPr>
              <a:t>https://www.stack.com/a/reebok-marvel</a:t>
            </a:r>
            <a:endParaRPr lang="en-US" dirty="0"/>
          </a:p>
          <a:p>
            <a:pPr marL="0" marR="0">
              <a:spcBef>
                <a:spcPts val="0"/>
              </a:spcBef>
              <a:spcAft>
                <a:spcPts val="0"/>
              </a:spcAft>
            </a:pPr>
            <a:endParaRPr lang="en-US" u="sng" dirty="0">
              <a:solidFill>
                <a:srgbClr val="0000FF"/>
              </a:solidFill>
              <a:effectLst/>
              <a:latin typeface="Arial" panose="020B0604020202020204" pitchFamily="34" charset="0"/>
              <a:ea typeface="Arial" panose="020B0604020202020204" pitchFamily="34" charset="0"/>
            </a:endParaRPr>
          </a:p>
          <a:p>
            <a:pPr marL="0" marR="0">
              <a:spcBef>
                <a:spcPts val="0"/>
              </a:spcBef>
              <a:spcAft>
                <a:spcPts val="0"/>
              </a:spcAft>
            </a:pPr>
            <a:r>
              <a:rPr lang="en-US" dirty="0">
                <a:hlinkClick r:id="rId8"/>
              </a:rPr>
              <a:t>https://www.highsnobiety.com/p/dragon-ball-z-adidas-special-packaging-complete/</a:t>
            </a:r>
            <a:endParaRPr lang="en-US" dirty="0"/>
          </a:p>
          <a:p>
            <a:pPr marL="0" marR="0">
              <a:spcBef>
                <a:spcPts val="0"/>
              </a:spcBef>
              <a:spcAft>
                <a:spcPts val="0"/>
              </a:spcAft>
            </a:pPr>
            <a:endParaRPr lang="en-US" u="sng" dirty="0">
              <a:solidFill>
                <a:srgbClr val="0000FF"/>
              </a:solidFill>
              <a:effectLst/>
              <a:latin typeface="Arial" panose="020B0604020202020204" pitchFamily="34" charset="0"/>
              <a:ea typeface="Arial" panose="020B0604020202020204" pitchFamily="34" charset="0"/>
            </a:endParaRPr>
          </a:p>
          <a:p>
            <a:pPr marL="0" marR="0">
              <a:spcBef>
                <a:spcPts val="0"/>
              </a:spcBef>
              <a:spcAft>
                <a:spcPts val="0"/>
              </a:spcAft>
            </a:pPr>
            <a:r>
              <a:rPr lang="en-US" dirty="0">
                <a:hlinkClick r:id="rId9"/>
              </a:rPr>
              <a:t>https://solecollector.com/news/2020/08/donovan-mitchell-adidas-don-issue-2-sneaker-interview</a:t>
            </a:r>
            <a:endParaRPr lang="en-US" u="sng" dirty="0">
              <a:solidFill>
                <a:srgbClr val="0000FF"/>
              </a:solidFill>
              <a:effectLst/>
              <a:latin typeface="Arial" panose="020B0604020202020204" pitchFamily="34" charset="0"/>
              <a:ea typeface="Arial" panose="020B0604020202020204" pitchFamily="34" charset="0"/>
            </a:endParaRPr>
          </a:p>
        </p:txBody>
      </p:sp>
      <p:pic>
        <p:nvPicPr>
          <p:cNvPr id="4" name="Picture 3" descr="A close up of a logo&#10;&#10;Description automatically generated">
            <a:extLst>
              <a:ext uri="{FF2B5EF4-FFF2-40B4-BE49-F238E27FC236}">
                <a16:creationId xmlns:a16="http://schemas.microsoft.com/office/drawing/2014/main" id="{F3FFCA2A-CB3A-4EC1-ABF3-6F6147827BFF}"/>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11778891" y="6414306"/>
            <a:ext cx="371917" cy="392203"/>
          </a:xfrm>
          <a:prstGeom prst="rect">
            <a:avLst/>
          </a:prstGeom>
        </p:spPr>
      </p:pic>
    </p:spTree>
    <p:extLst>
      <p:ext uri="{BB962C8B-B14F-4D97-AF65-F5344CB8AC3E}">
        <p14:creationId xmlns:p14="http://schemas.microsoft.com/office/powerpoint/2010/main" val="304323291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EE1530B0-6F96-46C0-8B3E-3215CB756BE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685" y="0"/>
            <a:ext cx="12186315" cy="6858000"/>
          </a:xfrm>
          <a:prstGeom prst="rect">
            <a:avLst/>
          </a:prstGeom>
          <a:ln>
            <a:noFill/>
          </a:ln>
        </p:spPr>
        <p:style>
          <a:lnRef idx="2">
            <a:schemeClr val="accent6">
              <a:shade val="50000"/>
            </a:schemeClr>
          </a:lnRef>
          <a:fillRef idx="1001">
            <a:schemeClr val="lt1"/>
          </a:fillRef>
          <a:effectRef idx="0">
            <a:schemeClr val="accent6"/>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Franklin Gothic Book" panose="020F0502020204030204"/>
              <a:ea typeface="+mn-ea"/>
              <a:cs typeface="+mn-cs"/>
            </a:endParaRPr>
          </a:p>
        </p:txBody>
      </p:sp>
      <p:sp>
        <p:nvSpPr>
          <p:cNvPr id="12" name="Rectangle 11">
            <a:extLst>
              <a:ext uri="{FF2B5EF4-FFF2-40B4-BE49-F238E27FC236}">
                <a16:creationId xmlns:a16="http://schemas.microsoft.com/office/drawing/2014/main" id="{754910CF-1B56-45D3-960A-E89F7B3B913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6" y="0"/>
            <a:ext cx="4050791" cy="6858000"/>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Franklin Gothic Book" panose="020F0502020204030204"/>
              <a:ea typeface="+mn-ea"/>
              <a:cs typeface="+mn-cs"/>
            </a:endParaRPr>
          </a:p>
        </p:txBody>
      </p:sp>
      <p:sp>
        <p:nvSpPr>
          <p:cNvPr id="2" name="Title 1">
            <a:extLst>
              <a:ext uri="{FF2B5EF4-FFF2-40B4-BE49-F238E27FC236}">
                <a16:creationId xmlns:a16="http://schemas.microsoft.com/office/drawing/2014/main" id="{0AE422CB-EBC9-4703-870C-8981A495893A}"/>
              </a:ext>
            </a:extLst>
          </p:cNvPr>
          <p:cNvSpPr>
            <a:spLocks noGrp="1"/>
          </p:cNvSpPr>
          <p:nvPr>
            <p:ph type="title"/>
          </p:nvPr>
        </p:nvSpPr>
        <p:spPr>
          <a:xfrm>
            <a:off x="492370" y="516835"/>
            <a:ext cx="3084844" cy="5772840"/>
          </a:xfrm>
        </p:spPr>
        <p:txBody>
          <a:bodyPr anchor="ctr">
            <a:normAutofit/>
          </a:bodyPr>
          <a:lstStyle/>
          <a:p>
            <a:r>
              <a:rPr lang="en-US" sz="4800" dirty="0">
                <a:solidFill>
                  <a:schemeClr val="bg1"/>
                </a:solidFill>
              </a:rPr>
              <a:t>Sources</a:t>
            </a:r>
          </a:p>
        </p:txBody>
      </p:sp>
      <p:sp>
        <p:nvSpPr>
          <p:cNvPr id="3" name="TextBox 2">
            <a:extLst>
              <a:ext uri="{FF2B5EF4-FFF2-40B4-BE49-F238E27FC236}">
                <a16:creationId xmlns:a16="http://schemas.microsoft.com/office/drawing/2014/main" id="{D5446071-2D19-44EF-AA1E-54D7E6CC6728}"/>
              </a:ext>
            </a:extLst>
          </p:cNvPr>
          <p:cNvSpPr txBox="1"/>
          <p:nvPr/>
        </p:nvSpPr>
        <p:spPr>
          <a:xfrm>
            <a:off x="4537492" y="1028343"/>
            <a:ext cx="7241399" cy="4801314"/>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b="0" i="0" u="sng" strike="noStrike" kern="1200" cap="none" spc="0" normalizeH="0" baseline="0" noProof="0" dirty="0">
                <a:ln>
                  <a:noFill/>
                </a:ln>
                <a:solidFill>
                  <a:srgbClr val="0000FF"/>
                </a:solidFill>
                <a:effectLst/>
                <a:uLnTx/>
                <a:uFillTx/>
                <a:latin typeface="Franklin Gothic Book" panose="020F0502020204030204"/>
                <a:ea typeface="Arial" panose="020B0604020202020204" pitchFamily="34" charset="0"/>
                <a:cs typeface="+mn-cs"/>
                <a:hlinkClick r:id="rId2"/>
              </a:rPr>
              <a:t>https://www.converse.com/shop/scooby-doo-collection</a:t>
            </a:r>
            <a:endParaRPr kumimoji="0" lang="en-US" b="0" i="0" u="sng" strike="noStrike" kern="1200" cap="none" spc="0" normalizeH="0" baseline="0" noProof="0" dirty="0">
              <a:ln>
                <a:noFill/>
              </a:ln>
              <a:solidFill>
                <a:srgbClr val="0000FF"/>
              </a:solidFill>
              <a:effectLst/>
              <a:uLnTx/>
              <a:uFillTx/>
              <a:latin typeface="Franklin Gothic Book" panose="020F0502020204030204"/>
              <a:ea typeface="Arial" panose="020B0604020202020204" pitchFamily="34"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b="0" i="0" u="sng" strike="noStrike" kern="1200" cap="none" spc="0" normalizeH="0" baseline="0" noProof="0" dirty="0">
              <a:ln>
                <a:noFill/>
              </a:ln>
              <a:solidFill>
                <a:srgbClr val="0000FF"/>
              </a:solidFill>
              <a:effectLst/>
              <a:uLnTx/>
              <a:uFillTx/>
              <a:latin typeface="Franklin Gothic Book" panose="020F0502020204030204"/>
              <a:ea typeface="Arial" panose="020B0604020202020204" pitchFamily="34"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b="0" i="0" u="none" strike="noStrike" kern="1200" cap="none" spc="0" normalizeH="0" baseline="0" noProof="0" dirty="0">
                <a:ln>
                  <a:noFill/>
                </a:ln>
                <a:solidFill>
                  <a:prstClr val="black"/>
                </a:solidFill>
                <a:effectLst/>
                <a:uLnTx/>
                <a:uFillTx/>
                <a:latin typeface="Franklin Gothic Book" panose="020F0502020204030204"/>
                <a:ea typeface="+mn-ea"/>
                <a:cs typeface="+mn-cs"/>
                <a:hlinkClick r:id="rId3"/>
              </a:rPr>
              <a:t>https://hypebeast.com/2020/5/air-jordan-5-alternate-bel-air-db3335-100-fresh-prince-release-date-info</a:t>
            </a:r>
            <a:endParaRPr kumimoji="0" lang="en-US" b="0" i="0" u="sng" strike="noStrike" kern="1200" cap="none" spc="0" normalizeH="0" baseline="0" noProof="0" dirty="0">
              <a:ln>
                <a:noFill/>
              </a:ln>
              <a:solidFill>
                <a:srgbClr val="0000FF"/>
              </a:solidFill>
              <a:effectLst/>
              <a:uLnTx/>
              <a:uFillTx/>
              <a:latin typeface="Franklin Gothic Book" panose="020F0502020204030204"/>
              <a:ea typeface="Arial" panose="020B0604020202020204" pitchFamily="34"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b="0" i="0" u="sng" strike="noStrike" kern="1200" cap="none" spc="0" normalizeH="0" baseline="0" noProof="0" dirty="0">
              <a:ln>
                <a:noFill/>
              </a:ln>
              <a:solidFill>
                <a:srgbClr val="0000FF"/>
              </a:solidFill>
              <a:effectLst/>
              <a:uLnTx/>
              <a:uFillTx/>
              <a:latin typeface="Franklin Gothic Book" panose="020F0502020204030204"/>
              <a:ea typeface="Arial" panose="020B0604020202020204" pitchFamily="34"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b="0" i="0" u="none" strike="noStrike" kern="1200" cap="none" spc="0" normalizeH="0" baseline="0" noProof="0" dirty="0">
                <a:ln>
                  <a:noFill/>
                </a:ln>
                <a:solidFill>
                  <a:prstClr val="black"/>
                </a:solidFill>
                <a:effectLst/>
                <a:uLnTx/>
                <a:uFillTx/>
                <a:latin typeface="Franklin Gothic Book" panose="020F0502020204030204"/>
                <a:ea typeface="+mn-ea"/>
                <a:cs typeface="+mn-cs"/>
                <a:hlinkClick r:id="rId4"/>
              </a:rPr>
              <a:t>https://www.vans.com/article_detail/vans-van-gogh-museum.html</a:t>
            </a:r>
            <a:endParaRPr kumimoji="0" lang="en-US" b="0" i="0" u="none" strike="noStrike" kern="1200" cap="none" spc="0" normalizeH="0" baseline="0" noProof="0" dirty="0">
              <a:ln>
                <a:noFill/>
              </a:ln>
              <a:solidFill>
                <a:prstClr val="black"/>
              </a:solidFill>
              <a:effectLst/>
              <a:uLnTx/>
              <a:uFillTx/>
              <a:latin typeface="Franklin Gothic Book"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b="0" i="0" u="none" strike="noStrike" kern="1200" cap="none" spc="0" normalizeH="0" baseline="0" noProof="0" dirty="0">
              <a:ln>
                <a:noFill/>
              </a:ln>
              <a:solidFill>
                <a:prstClr val="black"/>
              </a:solidFill>
              <a:effectLst/>
              <a:uLnTx/>
              <a:uFillTx/>
              <a:latin typeface="Franklin Gothic Book"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b="0" i="0" u="none" strike="noStrike" kern="1200" cap="none" spc="0" normalizeH="0" baseline="0" noProof="0" dirty="0">
                <a:ln>
                  <a:noFill/>
                </a:ln>
                <a:solidFill>
                  <a:prstClr val="black"/>
                </a:solidFill>
                <a:effectLst/>
                <a:uLnTx/>
                <a:uFillTx/>
                <a:latin typeface="Franklin Gothic Book" panose="020F0502020204030204"/>
                <a:ea typeface="+mn-ea"/>
                <a:cs typeface="+mn-cs"/>
                <a:hlinkClick r:id="rId5"/>
              </a:rPr>
              <a:t>https://sneakernews.com/2019/07/29/nike-zoom-freak-1-coming-to-america-store-list/</a:t>
            </a:r>
            <a:endParaRPr kumimoji="0" lang="en-US" b="0" i="0" u="none" strike="noStrike" kern="1200" cap="none" spc="0" normalizeH="0" baseline="0" noProof="0" dirty="0">
              <a:ln>
                <a:noFill/>
              </a:ln>
              <a:solidFill>
                <a:prstClr val="black"/>
              </a:solidFill>
              <a:effectLst/>
              <a:uLnTx/>
              <a:uFillTx/>
              <a:latin typeface="Franklin Gothic Book"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b="0" i="0" u="sng" strike="noStrike" kern="1200" cap="none" spc="0" normalizeH="0" baseline="0" noProof="0" dirty="0">
              <a:ln>
                <a:noFill/>
              </a:ln>
              <a:solidFill>
                <a:srgbClr val="0000FF"/>
              </a:solidFill>
              <a:effectLst/>
              <a:uLnTx/>
              <a:uFillTx/>
              <a:latin typeface="Franklin Gothic Book" panose="020F0502020204030204"/>
              <a:ea typeface="Arial" panose="020B0604020202020204" pitchFamily="34"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b="0" i="0" u="none" strike="noStrike" kern="1200" cap="none" spc="0" normalizeH="0" baseline="0" noProof="0" dirty="0">
                <a:ln>
                  <a:noFill/>
                </a:ln>
                <a:solidFill>
                  <a:prstClr val="black"/>
                </a:solidFill>
                <a:effectLst/>
                <a:uLnTx/>
                <a:uFillTx/>
                <a:latin typeface="Franklin Gothic Book" panose="020F0502020204030204"/>
                <a:ea typeface="+mn-ea"/>
                <a:cs typeface="+mn-cs"/>
                <a:hlinkClick r:id="rId6"/>
              </a:rPr>
              <a:t>https://thesource.com/2019/07/25/adidas-skateboarding-americana-beastie-boys-pauls-boutique-30th-anniversary/</a:t>
            </a:r>
            <a:endParaRPr kumimoji="0" lang="en-US" b="0" i="0" u="sng" strike="noStrike" kern="1200" cap="none" spc="0" normalizeH="0" baseline="0" noProof="0" dirty="0">
              <a:ln>
                <a:noFill/>
              </a:ln>
              <a:solidFill>
                <a:srgbClr val="0000FF"/>
              </a:solidFill>
              <a:effectLst/>
              <a:uLnTx/>
              <a:uFillTx/>
              <a:latin typeface="Franklin Gothic Book" panose="020F0502020204030204"/>
              <a:ea typeface="Arial" panose="020B0604020202020204" pitchFamily="34"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b="0" i="0" u="sng" strike="noStrike" kern="1200" cap="none" spc="0" normalizeH="0" baseline="0" noProof="0" dirty="0">
              <a:ln>
                <a:noFill/>
              </a:ln>
              <a:solidFill>
                <a:srgbClr val="0000FF"/>
              </a:solidFill>
              <a:effectLst/>
              <a:uLnTx/>
              <a:uFillTx/>
              <a:latin typeface="Arial" panose="020B0604020202020204" pitchFamily="34" charset="0"/>
              <a:ea typeface="Arial" panose="020B0604020202020204" pitchFamily="34"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b="0" i="0" u="none" strike="noStrike" kern="1200" cap="none" spc="0" normalizeH="0" baseline="0" noProof="0" dirty="0">
                <a:ln>
                  <a:noFill/>
                </a:ln>
                <a:solidFill>
                  <a:prstClr val="black"/>
                </a:solidFill>
                <a:effectLst/>
                <a:uLnTx/>
                <a:uFillTx/>
                <a:latin typeface="Franklin Gothic Book" panose="020F0502020204030204"/>
                <a:ea typeface="+mn-ea"/>
                <a:cs typeface="+mn-cs"/>
                <a:hlinkClick r:id="rId7"/>
              </a:rPr>
              <a:t>https://www.businessinsider.com/nike-stranger-things-sneakers-light-on-fire-show-hidden-message-2019-7</a:t>
            </a:r>
            <a:endParaRPr kumimoji="0" lang="en-US" b="0" i="0" u="sng" strike="noStrike" kern="1200" cap="none" spc="0" normalizeH="0" baseline="0" noProof="0" dirty="0">
              <a:ln>
                <a:noFill/>
              </a:ln>
              <a:solidFill>
                <a:srgbClr val="0000FF"/>
              </a:solidFill>
              <a:effectLst/>
              <a:uLnTx/>
              <a:uFillTx/>
              <a:latin typeface="Arial" panose="020B0604020202020204" pitchFamily="34" charset="0"/>
              <a:ea typeface="Arial" panose="020B0604020202020204" pitchFamily="34"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b="0" i="0" u="sng" strike="noStrike" kern="1200" cap="none" spc="0" normalizeH="0" baseline="0" noProof="0" dirty="0">
              <a:ln>
                <a:noFill/>
              </a:ln>
              <a:solidFill>
                <a:srgbClr val="0000FF"/>
              </a:solidFill>
              <a:effectLst/>
              <a:uLnTx/>
              <a:uFillTx/>
              <a:latin typeface="Arial" panose="020B0604020202020204" pitchFamily="34" charset="0"/>
              <a:ea typeface="Arial" panose="020B0604020202020204" pitchFamily="34"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b="0" i="0" u="none" strike="noStrike" kern="1200" cap="none" spc="0" normalizeH="0" baseline="0" noProof="0" dirty="0">
                <a:ln>
                  <a:noFill/>
                </a:ln>
                <a:solidFill>
                  <a:prstClr val="black"/>
                </a:solidFill>
                <a:effectLst/>
                <a:uLnTx/>
                <a:uFillTx/>
                <a:latin typeface="Franklin Gothic Book" panose="020F0502020204030204"/>
                <a:ea typeface="+mn-ea"/>
                <a:cs typeface="+mn-cs"/>
                <a:hlinkClick r:id="rId8"/>
              </a:rPr>
              <a:t>https://www.nike.com/launch/t/dunk-high-sb-premium-waffle</a:t>
            </a:r>
            <a:endParaRPr kumimoji="0" lang="en-US" b="0" i="0" u="sng" strike="noStrike" kern="1200" cap="none" spc="0" normalizeH="0" baseline="0" noProof="0" dirty="0">
              <a:ln>
                <a:noFill/>
              </a:ln>
              <a:solidFill>
                <a:srgbClr val="0000FF"/>
              </a:solidFill>
              <a:effectLst/>
              <a:uLnTx/>
              <a:uFillTx/>
              <a:latin typeface="Arial" panose="020B0604020202020204" pitchFamily="34" charset="0"/>
              <a:ea typeface="Arial" panose="020B0604020202020204" pitchFamily="34" charset="0"/>
              <a:cs typeface="+mn-cs"/>
            </a:endParaRPr>
          </a:p>
        </p:txBody>
      </p:sp>
      <p:pic>
        <p:nvPicPr>
          <p:cNvPr id="4" name="Picture 3" descr="A close up of a logo&#10;&#10;Description automatically generated">
            <a:extLst>
              <a:ext uri="{FF2B5EF4-FFF2-40B4-BE49-F238E27FC236}">
                <a16:creationId xmlns:a16="http://schemas.microsoft.com/office/drawing/2014/main" id="{F3FFCA2A-CB3A-4EC1-ABF3-6F6147827BFF}"/>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11778891" y="6414306"/>
            <a:ext cx="371917" cy="392203"/>
          </a:xfrm>
          <a:prstGeom prst="rect">
            <a:avLst/>
          </a:prstGeom>
        </p:spPr>
      </p:pic>
    </p:spTree>
    <p:extLst>
      <p:ext uri="{BB962C8B-B14F-4D97-AF65-F5344CB8AC3E}">
        <p14:creationId xmlns:p14="http://schemas.microsoft.com/office/powerpoint/2010/main" val="316995777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EE1530B0-6F96-46C0-8B3E-3215CB756BE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685" y="0"/>
            <a:ext cx="12186315" cy="6858000"/>
          </a:xfrm>
          <a:prstGeom prst="rect">
            <a:avLst/>
          </a:prstGeom>
          <a:ln>
            <a:noFill/>
          </a:ln>
        </p:spPr>
        <p:style>
          <a:lnRef idx="2">
            <a:schemeClr val="accent6">
              <a:shade val="50000"/>
            </a:schemeClr>
          </a:lnRef>
          <a:fillRef idx="1001">
            <a:schemeClr val="lt1"/>
          </a:fillRef>
          <a:effectRef idx="0">
            <a:schemeClr val="accent6"/>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Franklin Gothic Book" panose="020F0502020204030204"/>
              <a:ea typeface="+mn-ea"/>
              <a:cs typeface="+mn-cs"/>
            </a:endParaRPr>
          </a:p>
        </p:txBody>
      </p:sp>
      <p:sp>
        <p:nvSpPr>
          <p:cNvPr id="12" name="Rectangle 11">
            <a:extLst>
              <a:ext uri="{FF2B5EF4-FFF2-40B4-BE49-F238E27FC236}">
                <a16:creationId xmlns:a16="http://schemas.microsoft.com/office/drawing/2014/main" id="{754910CF-1B56-45D3-960A-E89F7B3B913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6" y="0"/>
            <a:ext cx="4050791" cy="6858000"/>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Franklin Gothic Book" panose="020F0502020204030204"/>
              <a:ea typeface="+mn-ea"/>
              <a:cs typeface="+mn-cs"/>
            </a:endParaRPr>
          </a:p>
        </p:txBody>
      </p:sp>
      <p:sp>
        <p:nvSpPr>
          <p:cNvPr id="2" name="Title 1">
            <a:extLst>
              <a:ext uri="{FF2B5EF4-FFF2-40B4-BE49-F238E27FC236}">
                <a16:creationId xmlns:a16="http://schemas.microsoft.com/office/drawing/2014/main" id="{0AE422CB-EBC9-4703-870C-8981A495893A}"/>
              </a:ext>
            </a:extLst>
          </p:cNvPr>
          <p:cNvSpPr>
            <a:spLocks noGrp="1"/>
          </p:cNvSpPr>
          <p:nvPr>
            <p:ph type="title"/>
          </p:nvPr>
        </p:nvSpPr>
        <p:spPr>
          <a:xfrm>
            <a:off x="492370" y="516835"/>
            <a:ext cx="3084844" cy="5772840"/>
          </a:xfrm>
        </p:spPr>
        <p:txBody>
          <a:bodyPr anchor="ctr">
            <a:normAutofit/>
          </a:bodyPr>
          <a:lstStyle/>
          <a:p>
            <a:r>
              <a:rPr lang="en-US" sz="3600" dirty="0">
                <a:solidFill>
                  <a:schemeClr val="bg1"/>
                </a:solidFill>
              </a:rPr>
              <a:t>Industry Trends</a:t>
            </a:r>
          </a:p>
        </p:txBody>
      </p:sp>
      <p:sp>
        <p:nvSpPr>
          <p:cNvPr id="5" name="TextBox 4">
            <a:extLst>
              <a:ext uri="{FF2B5EF4-FFF2-40B4-BE49-F238E27FC236}">
                <a16:creationId xmlns:a16="http://schemas.microsoft.com/office/drawing/2014/main" id="{503427F3-30B0-4999-B081-91FFA13245C3}"/>
              </a:ext>
            </a:extLst>
          </p:cNvPr>
          <p:cNvSpPr txBox="1"/>
          <p:nvPr/>
        </p:nvSpPr>
        <p:spPr>
          <a:xfrm>
            <a:off x="4537492" y="516835"/>
            <a:ext cx="7400676" cy="5524589"/>
          </a:xfrm>
          <a:prstGeom prst="rect">
            <a:avLst/>
          </a:prstGeom>
          <a:noFill/>
        </p:spPr>
        <p:txBody>
          <a:bodyPr wrap="square">
            <a:spAutoFit/>
          </a:bodyPr>
          <a:lstStyle/>
          <a:p>
            <a:pPr marL="0" marR="0" lvl="0" indent="0" algn="l" defTabSz="666750" rtl="0" eaLnBrk="1" fontAlgn="auto" latinLnBrk="0" hangingPunct="1">
              <a:lnSpc>
                <a:spcPct val="90000"/>
              </a:lnSpc>
              <a:spcBef>
                <a:spcPct val="0"/>
              </a:spcBef>
              <a:spcAft>
                <a:spcPct val="35000"/>
              </a:spcAft>
              <a:buClrTx/>
              <a:buSzTx/>
              <a:buFontTx/>
              <a:buNone/>
              <a:tabLst/>
              <a:defRPr/>
            </a:pPr>
            <a:r>
              <a:rPr kumimoji="0" lang="en-US" sz="2800" b="0" i="0" u="none" strike="noStrike" kern="1200" cap="none" spc="0" normalizeH="0" baseline="0" noProof="0" dirty="0">
                <a:ln>
                  <a:noFill/>
                </a:ln>
                <a:solidFill>
                  <a:prstClr val="black"/>
                </a:solidFill>
                <a:effectLst/>
                <a:uLnTx/>
                <a:uFillTx/>
                <a:latin typeface="Franklin Gothic Book" panose="020F0502020204030204"/>
                <a:ea typeface="+mn-ea"/>
                <a:cs typeface="+mn-cs"/>
              </a:rPr>
              <a:t>How do marketers </a:t>
            </a:r>
            <a:r>
              <a:rPr kumimoji="0" lang="en-US" sz="2800" b="1" i="0" u="sng" strike="noStrike" kern="1200" cap="none" spc="0" normalizeH="0" baseline="0" noProof="0" dirty="0">
                <a:ln>
                  <a:noFill/>
                </a:ln>
                <a:solidFill>
                  <a:prstClr val="black"/>
                </a:solidFill>
                <a:effectLst/>
                <a:uLnTx/>
                <a:uFillTx/>
                <a:latin typeface="Franklin Gothic Book" panose="020F0502020204030204"/>
                <a:ea typeface="+mn-ea"/>
                <a:cs typeface="+mn-cs"/>
              </a:rPr>
              <a:t>track</a:t>
            </a:r>
            <a:r>
              <a:rPr kumimoji="0" lang="en-US" sz="2800" b="0" i="0" u="none" strike="noStrike" kern="1200" cap="none" spc="0" normalizeH="0" baseline="0" noProof="0" dirty="0">
                <a:ln>
                  <a:noFill/>
                </a:ln>
                <a:solidFill>
                  <a:prstClr val="black"/>
                </a:solidFill>
                <a:effectLst/>
                <a:uLnTx/>
                <a:uFillTx/>
                <a:latin typeface="Franklin Gothic Book" panose="020F0502020204030204"/>
                <a:ea typeface="+mn-ea"/>
                <a:cs typeface="+mn-cs"/>
              </a:rPr>
              <a:t> industry trends?</a:t>
            </a:r>
          </a:p>
          <a:p>
            <a:pPr marL="0" marR="0" lvl="0" indent="0" algn="l" defTabSz="666750" rtl="0" eaLnBrk="1" fontAlgn="auto" latinLnBrk="0" hangingPunct="1">
              <a:lnSpc>
                <a:spcPct val="90000"/>
              </a:lnSpc>
              <a:spcBef>
                <a:spcPct val="0"/>
              </a:spcBef>
              <a:spcAft>
                <a:spcPct val="35000"/>
              </a:spcAft>
              <a:buClrTx/>
              <a:buSzTx/>
              <a:buFontTx/>
              <a:buNone/>
              <a:tabLst/>
              <a:defRPr/>
            </a:pPr>
            <a:endParaRPr kumimoji="0" lang="en-US" sz="2400" b="0" i="0" u="none" strike="noStrike" kern="1200" cap="none" spc="0" normalizeH="0" baseline="0" noProof="0" dirty="0">
              <a:ln>
                <a:noFill/>
              </a:ln>
              <a:solidFill>
                <a:prstClr val="black"/>
              </a:solidFill>
              <a:effectLst/>
              <a:uLnTx/>
              <a:uFillTx/>
              <a:latin typeface="Franklin Gothic Book" panose="020F0502020204030204"/>
              <a:ea typeface="+mn-ea"/>
              <a:cs typeface="+mn-cs"/>
            </a:endParaRPr>
          </a:p>
          <a:p>
            <a:pPr marL="457200" marR="0" lvl="0" indent="-457200" algn="l" defTabSz="666750" rtl="0" eaLnBrk="1" fontAlgn="auto" latinLnBrk="0" hangingPunct="1">
              <a:lnSpc>
                <a:spcPct val="90000"/>
              </a:lnSpc>
              <a:spcBef>
                <a:spcPct val="0"/>
              </a:spcBef>
              <a:spcAft>
                <a:spcPct val="35000"/>
              </a:spcAft>
              <a:buClrTx/>
              <a:buSzTx/>
              <a:buFont typeface="Arial" panose="020B0604020202020204" pitchFamily="34" charset="0"/>
              <a:buChar char="•"/>
              <a:tabLst/>
              <a:defRPr/>
            </a:pPr>
            <a:r>
              <a:rPr kumimoji="0" lang="en-US" sz="2400" b="0" i="0" u="none" strike="noStrike" kern="1200" cap="none" spc="0" normalizeH="0" baseline="0" noProof="0" dirty="0">
                <a:ln>
                  <a:noFill/>
                </a:ln>
                <a:solidFill>
                  <a:prstClr val="black"/>
                </a:solidFill>
                <a:effectLst/>
                <a:uLnTx/>
                <a:uFillTx/>
                <a:latin typeface="Franklin Gothic Book" panose="020F0502020204030204"/>
                <a:ea typeface="+mn-ea"/>
                <a:cs typeface="+mn-cs"/>
              </a:rPr>
              <a:t>Monitor sports and entertainment news online</a:t>
            </a:r>
          </a:p>
          <a:p>
            <a:pPr marL="457200" marR="0" lvl="0" indent="-457200" algn="l" defTabSz="666750" rtl="0" eaLnBrk="1" fontAlgn="auto" latinLnBrk="0" hangingPunct="1">
              <a:lnSpc>
                <a:spcPct val="90000"/>
              </a:lnSpc>
              <a:spcBef>
                <a:spcPct val="0"/>
              </a:spcBef>
              <a:spcAft>
                <a:spcPct val="35000"/>
              </a:spcAft>
              <a:buClrTx/>
              <a:buSzTx/>
              <a:buFont typeface="Arial" panose="020B0604020202020204" pitchFamily="34" charset="0"/>
              <a:buChar char="•"/>
              <a:tabLst/>
              <a:defRPr/>
            </a:pPr>
            <a:r>
              <a:rPr kumimoji="0" lang="en-US" sz="2400" b="0" i="0" u="none" strike="noStrike" kern="1200" cap="none" spc="0" normalizeH="0" baseline="0" noProof="0" dirty="0">
                <a:ln>
                  <a:noFill/>
                </a:ln>
                <a:solidFill>
                  <a:prstClr val="black"/>
                </a:solidFill>
                <a:effectLst/>
                <a:uLnTx/>
                <a:uFillTx/>
                <a:latin typeface="Franklin Gothic Book" panose="020F0502020204030204"/>
                <a:ea typeface="+mn-ea"/>
                <a:cs typeface="+mn-cs"/>
              </a:rPr>
              <a:t>Read trade or business magazines, journals, websites or newsletters</a:t>
            </a:r>
          </a:p>
          <a:p>
            <a:pPr marL="457200" marR="0" lvl="0" indent="-457200" algn="l" defTabSz="666750" rtl="0" eaLnBrk="1" fontAlgn="auto" latinLnBrk="0" hangingPunct="1">
              <a:lnSpc>
                <a:spcPct val="90000"/>
              </a:lnSpc>
              <a:spcBef>
                <a:spcPct val="0"/>
              </a:spcBef>
              <a:spcAft>
                <a:spcPct val="35000"/>
              </a:spcAft>
              <a:buClrTx/>
              <a:buSzTx/>
              <a:buFont typeface="Arial" panose="020B0604020202020204" pitchFamily="34" charset="0"/>
              <a:buChar char="•"/>
              <a:tabLst/>
              <a:defRPr/>
            </a:pPr>
            <a:r>
              <a:rPr kumimoji="0" lang="en-US" sz="2400" b="0" i="0" u="none" strike="noStrike" kern="1200" cap="none" spc="0" normalizeH="0" baseline="0" noProof="0" dirty="0">
                <a:ln>
                  <a:noFill/>
                </a:ln>
                <a:solidFill>
                  <a:prstClr val="black"/>
                </a:solidFill>
                <a:effectLst/>
                <a:uLnTx/>
                <a:uFillTx/>
                <a:latin typeface="Franklin Gothic Book" panose="020F0502020204030204"/>
                <a:ea typeface="+mn-ea"/>
                <a:cs typeface="+mn-cs"/>
              </a:rPr>
              <a:t>Consider the marketing efforts involved when attending competitor events</a:t>
            </a:r>
          </a:p>
          <a:p>
            <a:pPr marL="457200" marR="0" lvl="0" indent="-457200" algn="l" defTabSz="666750" rtl="0" eaLnBrk="1" fontAlgn="auto" latinLnBrk="0" hangingPunct="1">
              <a:lnSpc>
                <a:spcPct val="90000"/>
              </a:lnSpc>
              <a:spcBef>
                <a:spcPct val="0"/>
              </a:spcBef>
              <a:spcAft>
                <a:spcPct val="35000"/>
              </a:spcAft>
              <a:buClrTx/>
              <a:buSzTx/>
              <a:buFont typeface="Arial" panose="020B0604020202020204" pitchFamily="34" charset="0"/>
              <a:buChar char="•"/>
              <a:tabLst/>
              <a:defRPr/>
            </a:pPr>
            <a:r>
              <a:rPr kumimoji="0" lang="en-US" sz="2400" b="0" i="0" u="none" strike="noStrike" kern="1200" cap="none" spc="0" normalizeH="0" baseline="0" noProof="0" dirty="0">
                <a:ln>
                  <a:noFill/>
                </a:ln>
                <a:solidFill>
                  <a:prstClr val="black"/>
                </a:solidFill>
                <a:effectLst/>
                <a:uLnTx/>
                <a:uFillTx/>
                <a:latin typeface="Franklin Gothic Book" panose="020F0502020204030204"/>
                <a:ea typeface="+mn-ea"/>
                <a:cs typeface="+mn-cs"/>
              </a:rPr>
              <a:t>Attend sports/entertainment business conventions, exhibitions and events</a:t>
            </a:r>
          </a:p>
          <a:p>
            <a:pPr marL="457200" marR="0" lvl="0" indent="-457200" algn="l" defTabSz="666750" rtl="0" eaLnBrk="1" fontAlgn="auto" latinLnBrk="0" hangingPunct="1">
              <a:lnSpc>
                <a:spcPct val="90000"/>
              </a:lnSpc>
              <a:spcBef>
                <a:spcPct val="0"/>
              </a:spcBef>
              <a:spcAft>
                <a:spcPct val="35000"/>
              </a:spcAft>
              <a:buClrTx/>
              <a:buSzTx/>
              <a:buFont typeface="Arial" panose="020B0604020202020204" pitchFamily="34" charset="0"/>
              <a:buChar char="•"/>
              <a:tabLst/>
              <a:defRPr/>
            </a:pPr>
            <a:r>
              <a:rPr kumimoji="0" lang="en-US" sz="2400" b="0" i="0" u="none" strike="noStrike" kern="1200" cap="none" spc="0" normalizeH="0" baseline="0" noProof="0" dirty="0">
                <a:ln>
                  <a:noFill/>
                </a:ln>
                <a:solidFill>
                  <a:prstClr val="black"/>
                </a:solidFill>
                <a:effectLst/>
                <a:uLnTx/>
                <a:uFillTx/>
                <a:latin typeface="Franklin Gothic Book" panose="020F0502020204030204"/>
                <a:ea typeface="+mn-ea"/>
                <a:cs typeface="+mn-cs"/>
              </a:rPr>
              <a:t>Obtain research from sports/entertainment marketing firms</a:t>
            </a:r>
          </a:p>
          <a:p>
            <a:pPr marL="457200" marR="0" lvl="0" indent="-457200" algn="l" defTabSz="666750" rtl="0" eaLnBrk="1" fontAlgn="auto" latinLnBrk="0" hangingPunct="1">
              <a:lnSpc>
                <a:spcPct val="90000"/>
              </a:lnSpc>
              <a:spcBef>
                <a:spcPct val="0"/>
              </a:spcBef>
              <a:spcAft>
                <a:spcPct val="35000"/>
              </a:spcAft>
              <a:buClrTx/>
              <a:buSzTx/>
              <a:buFont typeface="Arial" panose="020B0604020202020204" pitchFamily="34" charset="0"/>
              <a:buChar char="•"/>
              <a:tabLst/>
              <a:defRPr/>
            </a:pPr>
            <a:r>
              <a:rPr kumimoji="0" lang="en-US" sz="2400" b="0" i="0" u="none" strike="noStrike" kern="1200" cap="none" spc="0" normalizeH="0" baseline="0" noProof="0" dirty="0">
                <a:ln>
                  <a:noFill/>
                </a:ln>
                <a:solidFill>
                  <a:prstClr val="black"/>
                </a:solidFill>
                <a:effectLst/>
                <a:uLnTx/>
                <a:uFillTx/>
                <a:latin typeface="Franklin Gothic Book" panose="020F0502020204030204"/>
                <a:ea typeface="+mn-ea"/>
                <a:cs typeface="+mn-cs"/>
              </a:rPr>
              <a:t>Observe activity of competitors</a:t>
            </a:r>
          </a:p>
          <a:p>
            <a:pPr marL="457200" marR="0" lvl="0" indent="-457200" algn="l" defTabSz="666750" rtl="0" eaLnBrk="1" fontAlgn="auto" latinLnBrk="0" hangingPunct="1">
              <a:lnSpc>
                <a:spcPct val="90000"/>
              </a:lnSpc>
              <a:spcBef>
                <a:spcPct val="0"/>
              </a:spcBef>
              <a:spcAft>
                <a:spcPct val="35000"/>
              </a:spcAft>
              <a:buClrTx/>
              <a:buSzTx/>
              <a:buFont typeface="Arial" panose="020B0604020202020204" pitchFamily="34" charset="0"/>
              <a:buChar char="•"/>
              <a:tabLst/>
              <a:defRPr/>
            </a:pPr>
            <a:r>
              <a:rPr kumimoji="0" lang="en-US" sz="2400" b="0" i="0" u="none" strike="noStrike" kern="1200" cap="none" spc="0" normalizeH="0" baseline="0" noProof="0" dirty="0">
                <a:ln>
                  <a:noFill/>
                </a:ln>
                <a:solidFill>
                  <a:prstClr val="black"/>
                </a:solidFill>
                <a:effectLst/>
                <a:uLnTx/>
                <a:uFillTx/>
                <a:latin typeface="Franklin Gothic Book" panose="020F0502020204030204"/>
                <a:ea typeface="+mn-ea"/>
                <a:cs typeface="+mn-cs"/>
              </a:rPr>
              <a:t>Communicate with others within the industry</a:t>
            </a:r>
          </a:p>
        </p:txBody>
      </p:sp>
      <p:pic>
        <p:nvPicPr>
          <p:cNvPr id="3" name="Picture 2" descr="A close up of a logo&#10;&#10;Description automatically generated">
            <a:extLst>
              <a:ext uri="{FF2B5EF4-FFF2-40B4-BE49-F238E27FC236}">
                <a16:creationId xmlns:a16="http://schemas.microsoft.com/office/drawing/2014/main" id="{8D4A3E30-CDFE-4C93-B55D-E521ABEC9E9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778891" y="6414306"/>
            <a:ext cx="371917" cy="392203"/>
          </a:xfrm>
          <a:prstGeom prst="rect">
            <a:avLst/>
          </a:prstGeom>
        </p:spPr>
      </p:pic>
    </p:spTree>
    <p:extLst>
      <p:ext uri="{BB962C8B-B14F-4D97-AF65-F5344CB8AC3E}">
        <p14:creationId xmlns:p14="http://schemas.microsoft.com/office/powerpoint/2010/main" val="134716053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EE1530B0-6F96-46C0-8B3E-3215CB756BE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685" y="0"/>
            <a:ext cx="12186315" cy="6858000"/>
          </a:xfrm>
          <a:prstGeom prst="rect">
            <a:avLst/>
          </a:prstGeom>
          <a:ln>
            <a:noFill/>
          </a:ln>
        </p:spPr>
        <p:style>
          <a:lnRef idx="2">
            <a:schemeClr val="accent6">
              <a:shade val="50000"/>
            </a:schemeClr>
          </a:lnRef>
          <a:fillRef idx="1001">
            <a:schemeClr val="lt1"/>
          </a:fillRef>
          <a:effectRef idx="0">
            <a:schemeClr val="accent6"/>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Franklin Gothic Book" panose="020F0502020204030204"/>
              <a:ea typeface="+mn-ea"/>
              <a:cs typeface="+mn-cs"/>
            </a:endParaRPr>
          </a:p>
        </p:txBody>
      </p:sp>
      <p:sp>
        <p:nvSpPr>
          <p:cNvPr id="12" name="Rectangle 11">
            <a:extLst>
              <a:ext uri="{FF2B5EF4-FFF2-40B4-BE49-F238E27FC236}">
                <a16:creationId xmlns:a16="http://schemas.microsoft.com/office/drawing/2014/main" id="{754910CF-1B56-45D3-960A-E89F7B3B913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6" y="0"/>
            <a:ext cx="4050791" cy="6858000"/>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Franklin Gothic Book" panose="020F0502020204030204"/>
              <a:ea typeface="+mn-ea"/>
              <a:cs typeface="+mn-cs"/>
            </a:endParaRPr>
          </a:p>
        </p:txBody>
      </p:sp>
      <p:sp>
        <p:nvSpPr>
          <p:cNvPr id="2" name="Title 1">
            <a:extLst>
              <a:ext uri="{FF2B5EF4-FFF2-40B4-BE49-F238E27FC236}">
                <a16:creationId xmlns:a16="http://schemas.microsoft.com/office/drawing/2014/main" id="{0AE422CB-EBC9-4703-870C-8981A495893A}"/>
              </a:ext>
            </a:extLst>
          </p:cNvPr>
          <p:cNvSpPr>
            <a:spLocks noGrp="1"/>
          </p:cNvSpPr>
          <p:nvPr>
            <p:ph type="title"/>
          </p:nvPr>
        </p:nvSpPr>
        <p:spPr>
          <a:xfrm>
            <a:off x="492370" y="516835"/>
            <a:ext cx="3084844" cy="5772840"/>
          </a:xfrm>
        </p:spPr>
        <p:txBody>
          <a:bodyPr anchor="ctr">
            <a:normAutofit/>
          </a:bodyPr>
          <a:lstStyle/>
          <a:p>
            <a:r>
              <a:rPr lang="en-US" sz="3600" dirty="0">
                <a:solidFill>
                  <a:schemeClr val="bg1"/>
                </a:solidFill>
              </a:rPr>
              <a:t>Industry Trends</a:t>
            </a:r>
          </a:p>
        </p:txBody>
      </p:sp>
      <p:sp>
        <p:nvSpPr>
          <p:cNvPr id="5" name="TextBox 4">
            <a:extLst>
              <a:ext uri="{FF2B5EF4-FFF2-40B4-BE49-F238E27FC236}">
                <a16:creationId xmlns:a16="http://schemas.microsoft.com/office/drawing/2014/main" id="{503427F3-30B0-4999-B081-91FFA13245C3}"/>
              </a:ext>
            </a:extLst>
          </p:cNvPr>
          <p:cNvSpPr txBox="1"/>
          <p:nvPr/>
        </p:nvSpPr>
        <p:spPr>
          <a:xfrm>
            <a:off x="4537492" y="278296"/>
            <a:ext cx="7400676" cy="6761851"/>
          </a:xfrm>
          <a:prstGeom prst="rect">
            <a:avLst/>
          </a:prstGeom>
          <a:noFill/>
        </p:spPr>
        <p:txBody>
          <a:bodyPr wrap="square">
            <a:spAutoFit/>
          </a:bodyPr>
          <a:lstStyle/>
          <a:p>
            <a:pPr marL="0" marR="0" lvl="0" indent="0" algn="l" defTabSz="666750" rtl="0" eaLnBrk="1" fontAlgn="auto" latinLnBrk="0" hangingPunct="1">
              <a:lnSpc>
                <a:spcPct val="90000"/>
              </a:lnSpc>
              <a:spcBef>
                <a:spcPct val="0"/>
              </a:spcBef>
              <a:spcAft>
                <a:spcPct val="35000"/>
              </a:spcAft>
              <a:buClrTx/>
              <a:buSzTx/>
              <a:buFontTx/>
              <a:buNone/>
              <a:tabLst/>
              <a:defRPr/>
            </a:pPr>
            <a:r>
              <a:rPr kumimoji="0" lang="en-US" sz="2800" b="0" i="0" u="none" strike="noStrike" kern="1200" cap="none" spc="0" normalizeH="0" baseline="0" noProof="0" dirty="0">
                <a:ln>
                  <a:noFill/>
                </a:ln>
                <a:solidFill>
                  <a:prstClr val="black"/>
                </a:solidFill>
                <a:effectLst/>
                <a:uLnTx/>
                <a:uFillTx/>
                <a:latin typeface="Franklin Gothic Book" panose="020F0502020204030204"/>
                <a:ea typeface="+mn-ea"/>
                <a:cs typeface="+mn-cs"/>
              </a:rPr>
              <a:t>What are some examples of </a:t>
            </a:r>
            <a:r>
              <a:rPr kumimoji="0" lang="en-US" sz="2800" b="1" i="0" u="sng" strike="noStrike" kern="1200" cap="none" spc="0" normalizeH="0" baseline="0" noProof="0" dirty="0">
                <a:ln>
                  <a:noFill/>
                </a:ln>
                <a:solidFill>
                  <a:prstClr val="black"/>
                </a:solidFill>
                <a:effectLst/>
                <a:uLnTx/>
                <a:uFillTx/>
                <a:latin typeface="Franklin Gothic Book" panose="020F0502020204030204"/>
                <a:ea typeface="+mn-ea"/>
                <a:cs typeface="+mn-cs"/>
              </a:rPr>
              <a:t>current industry trends</a:t>
            </a:r>
            <a:r>
              <a:rPr kumimoji="0" lang="en-US" sz="2800" b="0" i="0" u="none" strike="noStrike" kern="1200" cap="none" spc="0" normalizeH="0" baseline="0" noProof="0" dirty="0">
                <a:ln>
                  <a:noFill/>
                </a:ln>
                <a:solidFill>
                  <a:prstClr val="black"/>
                </a:solidFill>
                <a:effectLst/>
                <a:uLnTx/>
                <a:uFillTx/>
                <a:latin typeface="Franklin Gothic Book" panose="020F0502020204030204"/>
                <a:ea typeface="+mn-ea"/>
                <a:cs typeface="+mn-cs"/>
              </a:rPr>
              <a:t>?</a:t>
            </a:r>
          </a:p>
          <a:p>
            <a:pPr marL="0" marR="0" lvl="0" indent="0" algn="l" defTabSz="666750" rtl="0" eaLnBrk="1" fontAlgn="auto" latinLnBrk="0" hangingPunct="1">
              <a:lnSpc>
                <a:spcPct val="90000"/>
              </a:lnSpc>
              <a:spcBef>
                <a:spcPct val="0"/>
              </a:spcBef>
              <a:spcAft>
                <a:spcPct val="35000"/>
              </a:spcAft>
              <a:buClrTx/>
              <a:buSzTx/>
              <a:buFontTx/>
              <a:buNone/>
              <a:tabLst/>
              <a:defRPr/>
            </a:pPr>
            <a:endParaRPr kumimoji="0" lang="en-US" sz="2400" b="0" i="0" u="none" strike="noStrike" kern="1200" cap="none" spc="0" normalizeH="0" baseline="0" noProof="0" dirty="0">
              <a:ln>
                <a:noFill/>
              </a:ln>
              <a:solidFill>
                <a:prstClr val="black"/>
              </a:solidFill>
              <a:effectLst/>
              <a:uLnTx/>
              <a:uFillTx/>
              <a:latin typeface="Franklin Gothic Book" panose="020F0502020204030204"/>
              <a:ea typeface="+mn-ea"/>
              <a:cs typeface="+mn-cs"/>
            </a:endParaRPr>
          </a:p>
          <a:p>
            <a:pPr marL="457200" marR="0" lvl="0" indent="-457200" algn="l" defTabSz="666750" rtl="0" eaLnBrk="1" fontAlgn="auto" latinLnBrk="0" hangingPunct="1">
              <a:lnSpc>
                <a:spcPct val="90000"/>
              </a:lnSpc>
              <a:spcBef>
                <a:spcPct val="0"/>
              </a:spcBef>
              <a:spcAft>
                <a:spcPct val="35000"/>
              </a:spcAft>
              <a:buClrTx/>
              <a:buSzTx/>
              <a:buFont typeface="Arial" panose="020B0604020202020204" pitchFamily="34" charset="0"/>
              <a:buChar char="•"/>
              <a:tabLst/>
              <a:defRPr/>
            </a:pPr>
            <a:r>
              <a:rPr kumimoji="0" lang="en-US" sz="2400" b="0" i="0" u="none" strike="noStrike" kern="1200" cap="none" spc="0" normalizeH="0" baseline="0" noProof="0" dirty="0">
                <a:ln>
                  <a:noFill/>
                </a:ln>
                <a:solidFill>
                  <a:prstClr val="black"/>
                </a:solidFill>
                <a:effectLst/>
                <a:uLnTx/>
                <a:uFillTx/>
                <a:latin typeface="Franklin Gothic Book" panose="020F0502020204030204"/>
                <a:ea typeface="+mn-ea"/>
                <a:cs typeface="+mn-cs"/>
              </a:rPr>
              <a:t>Pop-up stores</a:t>
            </a:r>
          </a:p>
          <a:p>
            <a:pPr marL="457200" marR="0" lvl="0" indent="-457200" algn="l" defTabSz="666750" rtl="0" eaLnBrk="1" fontAlgn="auto" latinLnBrk="0" hangingPunct="1">
              <a:lnSpc>
                <a:spcPct val="90000"/>
              </a:lnSpc>
              <a:spcBef>
                <a:spcPct val="0"/>
              </a:spcBef>
              <a:spcAft>
                <a:spcPct val="35000"/>
              </a:spcAft>
              <a:buClrTx/>
              <a:buSzTx/>
              <a:buFont typeface="Arial" panose="020B0604020202020204" pitchFamily="34" charset="0"/>
              <a:buChar char="•"/>
              <a:tabLst/>
              <a:defRPr/>
            </a:pPr>
            <a:r>
              <a:rPr kumimoji="0" lang="en-US" sz="2400" b="0" i="0" u="none" strike="noStrike" kern="1200" cap="none" spc="0" normalizeH="0" baseline="0" noProof="0" dirty="0">
                <a:ln>
                  <a:noFill/>
                </a:ln>
                <a:solidFill>
                  <a:prstClr val="black"/>
                </a:solidFill>
                <a:effectLst/>
                <a:uLnTx/>
                <a:uFillTx/>
                <a:latin typeface="Franklin Gothic Book" panose="020F0502020204030204"/>
                <a:ea typeface="+mn-ea"/>
                <a:cs typeface="+mn-cs"/>
              </a:rPr>
              <a:t>Augmented/Virtual Reality </a:t>
            </a:r>
          </a:p>
          <a:p>
            <a:pPr marL="457200" marR="0" lvl="0" indent="-457200" algn="l" defTabSz="666750" rtl="0" eaLnBrk="1" fontAlgn="auto" latinLnBrk="0" hangingPunct="1">
              <a:lnSpc>
                <a:spcPct val="90000"/>
              </a:lnSpc>
              <a:spcBef>
                <a:spcPct val="0"/>
              </a:spcBef>
              <a:spcAft>
                <a:spcPct val="35000"/>
              </a:spcAft>
              <a:buClrTx/>
              <a:buSzTx/>
              <a:buFont typeface="Arial" panose="020B0604020202020204" pitchFamily="34" charset="0"/>
              <a:buChar char="•"/>
              <a:tabLst/>
              <a:defRPr/>
            </a:pPr>
            <a:r>
              <a:rPr kumimoji="0" lang="en-US" sz="2400" b="0" i="0" u="none" strike="noStrike" kern="1200" cap="none" spc="0" normalizeH="0" baseline="0" noProof="0" dirty="0">
                <a:ln>
                  <a:noFill/>
                </a:ln>
                <a:solidFill>
                  <a:prstClr val="black"/>
                </a:solidFill>
                <a:effectLst/>
                <a:uLnTx/>
                <a:uFillTx/>
                <a:latin typeface="Franklin Gothic Book" panose="020F0502020204030204"/>
                <a:ea typeface="+mn-ea"/>
                <a:cs typeface="+mn-cs"/>
              </a:rPr>
              <a:t>“B</a:t>
            </a:r>
            <a:r>
              <a:rPr kumimoji="0" lang="en-US" sz="2400" b="0" i="0" u="none" strike="noStrike" kern="1200" cap="none" spc="0" normalizeH="0" baseline="0" noProof="0" dirty="0" err="1">
                <a:ln>
                  <a:noFill/>
                </a:ln>
                <a:solidFill>
                  <a:prstClr val="black"/>
                </a:solidFill>
                <a:effectLst/>
                <a:uLnTx/>
                <a:uFillTx/>
                <a:latin typeface="Franklin Gothic Book" panose="020F0502020204030204"/>
                <a:ea typeface="+mn-ea"/>
                <a:cs typeface="+mn-cs"/>
              </a:rPr>
              <a:t>lockbuster</a:t>
            </a:r>
            <a:r>
              <a:rPr kumimoji="0" lang="en-US" sz="2400" b="0" i="0" u="none" strike="noStrike" kern="1200" cap="none" spc="0" normalizeH="0" baseline="0" noProof="0" dirty="0">
                <a:ln>
                  <a:noFill/>
                </a:ln>
                <a:solidFill>
                  <a:prstClr val="black"/>
                </a:solidFill>
                <a:effectLst/>
                <a:uLnTx/>
                <a:uFillTx/>
                <a:latin typeface="Franklin Gothic Book" panose="020F0502020204030204"/>
                <a:ea typeface="+mn-ea"/>
                <a:cs typeface="+mn-cs"/>
              </a:rPr>
              <a:t> worlds” at theme parks</a:t>
            </a:r>
          </a:p>
          <a:p>
            <a:pPr marL="457200" marR="0" lvl="0" indent="-457200" algn="l" defTabSz="666750" rtl="0" eaLnBrk="1" fontAlgn="auto" latinLnBrk="0" hangingPunct="1">
              <a:lnSpc>
                <a:spcPct val="90000"/>
              </a:lnSpc>
              <a:spcBef>
                <a:spcPct val="0"/>
              </a:spcBef>
              <a:spcAft>
                <a:spcPct val="35000"/>
              </a:spcAft>
              <a:buClrTx/>
              <a:buSzTx/>
              <a:buFont typeface="Arial" panose="020B0604020202020204" pitchFamily="34" charset="0"/>
              <a:buChar char="•"/>
              <a:tabLst/>
              <a:defRPr/>
            </a:pPr>
            <a:r>
              <a:rPr kumimoji="0" lang="en-US" sz="2400" b="0" i="0" u="none" strike="noStrike" kern="1200" cap="none" spc="0" normalizeH="0" baseline="0" noProof="0" dirty="0">
                <a:ln>
                  <a:noFill/>
                </a:ln>
                <a:solidFill>
                  <a:prstClr val="black"/>
                </a:solidFill>
                <a:effectLst/>
                <a:uLnTx/>
                <a:uFillTx/>
                <a:latin typeface="Franklin Gothic Book" panose="020F0502020204030204"/>
                <a:ea typeface="+mn-ea"/>
                <a:cs typeface="+mn-cs"/>
              </a:rPr>
              <a:t>Creative approaches to footwear and apparel</a:t>
            </a:r>
          </a:p>
          <a:p>
            <a:pPr marL="457200" marR="0" lvl="0" indent="-457200" algn="l" defTabSz="666750" rtl="0" eaLnBrk="1" fontAlgn="auto" latinLnBrk="0" hangingPunct="1">
              <a:lnSpc>
                <a:spcPct val="90000"/>
              </a:lnSpc>
              <a:spcBef>
                <a:spcPct val="0"/>
              </a:spcBef>
              <a:spcAft>
                <a:spcPct val="35000"/>
              </a:spcAft>
              <a:buClrTx/>
              <a:buSzTx/>
              <a:buFont typeface="Arial" panose="020B0604020202020204" pitchFamily="34" charset="0"/>
              <a:buChar char="•"/>
              <a:tabLst/>
              <a:defRPr/>
            </a:pPr>
            <a:r>
              <a:rPr kumimoji="0" lang="en-US" sz="2400" b="0" i="0" u="none" strike="noStrike" kern="1200" cap="none" spc="0" normalizeH="0" baseline="0" noProof="0" dirty="0">
                <a:ln>
                  <a:noFill/>
                </a:ln>
                <a:solidFill>
                  <a:prstClr val="black"/>
                </a:solidFill>
                <a:effectLst/>
                <a:uLnTx/>
                <a:uFillTx/>
                <a:latin typeface="Franklin Gothic Book" panose="020F0502020204030204"/>
                <a:ea typeface="+mn-ea"/>
                <a:cs typeface="+mn-cs"/>
              </a:rPr>
              <a:t>Targeting of the female demographic</a:t>
            </a:r>
          </a:p>
          <a:p>
            <a:pPr marL="457200" marR="0" lvl="0" indent="-457200" algn="l" defTabSz="666750" rtl="0" eaLnBrk="1" fontAlgn="auto" latinLnBrk="0" hangingPunct="1">
              <a:lnSpc>
                <a:spcPct val="90000"/>
              </a:lnSpc>
              <a:spcBef>
                <a:spcPct val="0"/>
              </a:spcBef>
              <a:spcAft>
                <a:spcPct val="35000"/>
              </a:spcAft>
              <a:buClrTx/>
              <a:buSzTx/>
              <a:buFont typeface="Arial" panose="020B0604020202020204" pitchFamily="34" charset="0"/>
              <a:buChar char="•"/>
              <a:tabLst/>
              <a:defRPr/>
            </a:pPr>
            <a:r>
              <a:rPr kumimoji="0" lang="en-US" sz="2400" b="0" i="0" u="none" strike="noStrike" kern="1200" cap="none" spc="0" normalizeH="0" baseline="0" noProof="0" dirty="0">
                <a:ln>
                  <a:noFill/>
                </a:ln>
                <a:solidFill>
                  <a:prstClr val="black"/>
                </a:solidFill>
                <a:effectLst/>
                <a:uLnTx/>
                <a:uFillTx/>
                <a:latin typeface="Franklin Gothic Book" panose="020F0502020204030204"/>
                <a:ea typeface="+mn-ea"/>
                <a:cs typeface="+mn-cs"/>
              </a:rPr>
              <a:t>More and more tech in stadiums and arenas</a:t>
            </a:r>
          </a:p>
          <a:p>
            <a:pPr marL="457200" marR="0" lvl="0" indent="-457200" algn="l" defTabSz="666750" rtl="0" eaLnBrk="1" fontAlgn="auto" latinLnBrk="0" hangingPunct="1">
              <a:lnSpc>
                <a:spcPct val="90000"/>
              </a:lnSpc>
              <a:spcBef>
                <a:spcPct val="0"/>
              </a:spcBef>
              <a:spcAft>
                <a:spcPct val="35000"/>
              </a:spcAft>
              <a:buClrTx/>
              <a:buSzTx/>
              <a:buFont typeface="Arial" panose="020B0604020202020204" pitchFamily="34" charset="0"/>
              <a:buChar char="•"/>
              <a:tabLst/>
              <a:defRPr/>
            </a:pPr>
            <a:r>
              <a:rPr kumimoji="0" lang="en-US" sz="2400" b="0" i="0" u="none" strike="noStrike" kern="1200" cap="none" spc="0" normalizeH="0" baseline="0" noProof="0" dirty="0">
                <a:ln>
                  <a:noFill/>
                </a:ln>
                <a:solidFill>
                  <a:prstClr val="black"/>
                </a:solidFill>
                <a:effectLst/>
                <a:uLnTx/>
                <a:uFillTx/>
                <a:latin typeface="Franklin Gothic Book" panose="020F0502020204030204"/>
                <a:ea typeface="+mn-ea"/>
                <a:cs typeface="+mn-cs"/>
              </a:rPr>
              <a:t>Promotions celebrating franchise history and community</a:t>
            </a:r>
          </a:p>
          <a:p>
            <a:pPr marL="457200" marR="0" lvl="0" indent="-457200" algn="l" defTabSz="666750" rtl="0" eaLnBrk="1" fontAlgn="auto" latinLnBrk="0" hangingPunct="1">
              <a:lnSpc>
                <a:spcPct val="90000"/>
              </a:lnSpc>
              <a:spcBef>
                <a:spcPct val="0"/>
              </a:spcBef>
              <a:spcAft>
                <a:spcPct val="35000"/>
              </a:spcAft>
              <a:buClrTx/>
              <a:buSzTx/>
              <a:buFont typeface="Arial" panose="020B0604020202020204" pitchFamily="34" charset="0"/>
              <a:buChar char="•"/>
              <a:tabLst/>
              <a:defRPr/>
            </a:pPr>
            <a:r>
              <a:rPr kumimoji="0" lang="en-US" sz="2400" b="0" i="0" u="none" strike="noStrike" kern="1200" cap="none" spc="0" normalizeH="0" baseline="0" noProof="0" dirty="0">
                <a:ln>
                  <a:noFill/>
                </a:ln>
                <a:solidFill>
                  <a:prstClr val="black"/>
                </a:solidFill>
                <a:effectLst/>
                <a:uLnTx/>
                <a:uFillTx/>
                <a:latin typeface="Franklin Gothic Book" panose="020F0502020204030204"/>
                <a:ea typeface="+mn-ea"/>
                <a:cs typeface="+mn-cs"/>
              </a:rPr>
              <a:t>“One-off” re-brands in MiLB</a:t>
            </a:r>
          </a:p>
          <a:p>
            <a:pPr marL="457200" marR="0" lvl="0" indent="-457200" algn="l" defTabSz="666750" rtl="0" eaLnBrk="1" fontAlgn="auto" latinLnBrk="0" hangingPunct="1">
              <a:lnSpc>
                <a:spcPct val="90000"/>
              </a:lnSpc>
              <a:spcBef>
                <a:spcPct val="0"/>
              </a:spcBef>
              <a:spcAft>
                <a:spcPct val="35000"/>
              </a:spcAft>
              <a:buClrTx/>
              <a:buSzTx/>
              <a:buFont typeface="Arial" panose="020B0604020202020204" pitchFamily="34" charset="0"/>
              <a:buChar char="•"/>
              <a:tabLst/>
              <a:defRPr/>
            </a:pPr>
            <a:r>
              <a:rPr kumimoji="0" lang="en-US" sz="2400" b="0" i="0" u="none" strike="noStrike" kern="1200" cap="none" spc="0" normalizeH="0" baseline="0" noProof="0" dirty="0">
                <a:ln>
                  <a:noFill/>
                </a:ln>
                <a:solidFill>
                  <a:prstClr val="black"/>
                </a:solidFill>
                <a:effectLst/>
                <a:uLnTx/>
                <a:uFillTx/>
                <a:latin typeface="Franklin Gothic Book" panose="020F0502020204030204"/>
                <a:ea typeface="+mn-ea"/>
                <a:cs typeface="+mn-cs"/>
              </a:rPr>
              <a:t>Pop Culture Themed Promotions</a:t>
            </a:r>
          </a:p>
          <a:p>
            <a:pPr marL="457200" marR="0" lvl="0" indent="-457200" algn="l" defTabSz="666750" rtl="0" eaLnBrk="1" fontAlgn="auto" latinLnBrk="0" hangingPunct="1">
              <a:lnSpc>
                <a:spcPct val="90000"/>
              </a:lnSpc>
              <a:spcBef>
                <a:spcPct val="0"/>
              </a:spcBef>
              <a:spcAft>
                <a:spcPct val="35000"/>
              </a:spcAft>
              <a:buClrTx/>
              <a:buSzTx/>
              <a:buFont typeface="Arial" panose="020B0604020202020204" pitchFamily="34" charset="0"/>
              <a:buChar char="•"/>
              <a:tabLst/>
              <a:defRPr/>
            </a:pPr>
            <a:r>
              <a:rPr kumimoji="0" lang="en-US" sz="2400" b="0" i="0" u="none" strike="noStrike" kern="1200" cap="none" spc="0" normalizeH="0" baseline="0" noProof="0" dirty="0">
                <a:ln>
                  <a:noFill/>
                </a:ln>
                <a:solidFill>
                  <a:prstClr val="black"/>
                </a:solidFill>
                <a:effectLst/>
                <a:uLnTx/>
                <a:uFillTx/>
                <a:latin typeface="Franklin Gothic Book" panose="020F0502020204030204"/>
                <a:ea typeface="+mn-ea"/>
                <a:cs typeface="+mn-cs"/>
              </a:rPr>
              <a:t>Gamification</a:t>
            </a:r>
          </a:p>
          <a:p>
            <a:pPr marL="457200" marR="0" lvl="0" indent="-457200" algn="l" defTabSz="666750" rtl="0" eaLnBrk="1" fontAlgn="auto" latinLnBrk="0" hangingPunct="1">
              <a:lnSpc>
                <a:spcPct val="90000"/>
              </a:lnSpc>
              <a:spcBef>
                <a:spcPct val="0"/>
              </a:spcBef>
              <a:spcAft>
                <a:spcPct val="35000"/>
              </a:spcAft>
              <a:buClrTx/>
              <a:buSzTx/>
              <a:buFont typeface="Arial" panose="020B0604020202020204" pitchFamily="34" charset="0"/>
              <a:buChar char="•"/>
              <a:tabLst/>
              <a:defRPr/>
            </a:pPr>
            <a:endParaRPr kumimoji="0" lang="en-US" sz="2400" b="0" i="0" u="none" strike="noStrike" kern="1200" cap="none" spc="0" normalizeH="0" baseline="0" noProof="0" dirty="0">
              <a:ln>
                <a:noFill/>
              </a:ln>
              <a:solidFill>
                <a:prstClr val="black"/>
              </a:solidFill>
              <a:effectLst/>
              <a:uLnTx/>
              <a:uFillTx/>
              <a:latin typeface="Franklin Gothic Book" panose="020F0502020204030204"/>
              <a:ea typeface="+mn-ea"/>
              <a:cs typeface="+mn-cs"/>
            </a:endParaRPr>
          </a:p>
        </p:txBody>
      </p:sp>
      <p:pic>
        <p:nvPicPr>
          <p:cNvPr id="3" name="Picture 2" descr="A close up of a logo&#10;&#10;Description automatically generated">
            <a:extLst>
              <a:ext uri="{FF2B5EF4-FFF2-40B4-BE49-F238E27FC236}">
                <a16:creationId xmlns:a16="http://schemas.microsoft.com/office/drawing/2014/main" id="{ABCE890E-4761-4F0A-8BD0-60DF082DEC7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778891" y="6414306"/>
            <a:ext cx="371917" cy="392203"/>
          </a:xfrm>
          <a:prstGeom prst="rect">
            <a:avLst/>
          </a:prstGeom>
        </p:spPr>
      </p:pic>
    </p:spTree>
    <p:extLst>
      <p:ext uri="{BB962C8B-B14F-4D97-AF65-F5344CB8AC3E}">
        <p14:creationId xmlns:p14="http://schemas.microsoft.com/office/powerpoint/2010/main" val="109005965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EE1530B0-6F96-46C0-8B3E-3215CB756BE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685" y="0"/>
            <a:ext cx="12186315" cy="6858000"/>
          </a:xfrm>
          <a:prstGeom prst="rect">
            <a:avLst/>
          </a:prstGeom>
          <a:ln>
            <a:noFill/>
          </a:ln>
        </p:spPr>
        <p:style>
          <a:lnRef idx="2">
            <a:schemeClr val="accent6">
              <a:shade val="50000"/>
            </a:schemeClr>
          </a:lnRef>
          <a:fillRef idx="1001">
            <a:schemeClr val="lt1"/>
          </a:fillRef>
          <a:effectRef idx="0">
            <a:schemeClr val="accent6"/>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Franklin Gothic Book" panose="020F0502020204030204"/>
              <a:ea typeface="+mn-ea"/>
              <a:cs typeface="+mn-cs"/>
            </a:endParaRPr>
          </a:p>
        </p:txBody>
      </p:sp>
      <p:sp>
        <p:nvSpPr>
          <p:cNvPr id="12" name="Rectangle 11">
            <a:extLst>
              <a:ext uri="{FF2B5EF4-FFF2-40B4-BE49-F238E27FC236}">
                <a16:creationId xmlns:a16="http://schemas.microsoft.com/office/drawing/2014/main" id="{754910CF-1B56-45D3-960A-E89F7B3B913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6" y="0"/>
            <a:ext cx="4050791" cy="6858000"/>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Franklin Gothic Book" panose="020F0502020204030204"/>
              <a:ea typeface="+mn-ea"/>
              <a:cs typeface="+mn-cs"/>
            </a:endParaRPr>
          </a:p>
        </p:txBody>
      </p:sp>
      <p:sp>
        <p:nvSpPr>
          <p:cNvPr id="2" name="Title 1">
            <a:extLst>
              <a:ext uri="{FF2B5EF4-FFF2-40B4-BE49-F238E27FC236}">
                <a16:creationId xmlns:a16="http://schemas.microsoft.com/office/drawing/2014/main" id="{0AE422CB-EBC9-4703-870C-8981A495893A}"/>
              </a:ext>
            </a:extLst>
          </p:cNvPr>
          <p:cNvSpPr>
            <a:spLocks noGrp="1"/>
          </p:cNvSpPr>
          <p:nvPr>
            <p:ph type="title"/>
          </p:nvPr>
        </p:nvSpPr>
        <p:spPr>
          <a:xfrm>
            <a:off x="492370" y="516835"/>
            <a:ext cx="3084844" cy="5772840"/>
          </a:xfrm>
        </p:spPr>
        <p:txBody>
          <a:bodyPr anchor="ctr">
            <a:normAutofit/>
          </a:bodyPr>
          <a:lstStyle/>
          <a:p>
            <a:r>
              <a:rPr lang="en-US" sz="3600" dirty="0">
                <a:solidFill>
                  <a:schemeClr val="bg1"/>
                </a:solidFill>
              </a:rPr>
              <a:t>The Shoe Game</a:t>
            </a:r>
          </a:p>
        </p:txBody>
      </p:sp>
      <p:sp>
        <p:nvSpPr>
          <p:cNvPr id="5" name="TextBox 4">
            <a:extLst>
              <a:ext uri="{FF2B5EF4-FFF2-40B4-BE49-F238E27FC236}">
                <a16:creationId xmlns:a16="http://schemas.microsoft.com/office/drawing/2014/main" id="{503427F3-30B0-4999-B081-91FFA13245C3}"/>
              </a:ext>
            </a:extLst>
          </p:cNvPr>
          <p:cNvSpPr txBox="1"/>
          <p:nvPr/>
        </p:nvSpPr>
        <p:spPr>
          <a:xfrm>
            <a:off x="4421065" y="431130"/>
            <a:ext cx="7400676" cy="5392245"/>
          </a:xfrm>
          <a:prstGeom prst="rect">
            <a:avLst/>
          </a:prstGeom>
          <a:noFill/>
        </p:spPr>
        <p:txBody>
          <a:bodyPr wrap="square">
            <a:spAutoFit/>
          </a:bodyPr>
          <a:lstStyle/>
          <a:p>
            <a:pPr marL="0" marR="0" lvl="0" indent="0" algn="l" defTabSz="666750" rtl="0" eaLnBrk="1" fontAlgn="auto" latinLnBrk="0" hangingPunct="1">
              <a:lnSpc>
                <a:spcPct val="90000"/>
              </a:lnSpc>
              <a:spcBef>
                <a:spcPct val="0"/>
              </a:spcBef>
              <a:spcAft>
                <a:spcPct val="35000"/>
              </a:spcAft>
              <a:buClrTx/>
              <a:buSzTx/>
              <a:buFontTx/>
              <a:buNone/>
              <a:tabLst/>
              <a:defRPr/>
            </a:pPr>
            <a:r>
              <a:rPr kumimoji="0" lang="en-US" sz="2400" b="0" i="0" u="none" strike="noStrike" kern="1200" cap="none" spc="0" normalizeH="0" baseline="0" noProof="0" dirty="0">
                <a:ln>
                  <a:noFill/>
                </a:ln>
                <a:solidFill>
                  <a:prstClr val="black"/>
                </a:solidFill>
                <a:effectLst/>
                <a:uLnTx/>
                <a:uFillTx/>
                <a:latin typeface="Franklin Gothic Book" panose="020F0502020204030204"/>
                <a:ea typeface="+mn-ea"/>
                <a:cs typeface="+mn-cs"/>
              </a:rPr>
              <a:t>What is the difference between a “themed” sneaker and a collaboration?</a:t>
            </a:r>
          </a:p>
          <a:p>
            <a:pPr marL="342900" marR="0" lvl="0" indent="-342900" algn="l" defTabSz="666750" rtl="0" eaLnBrk="1" fontAlgn="auto" latinLnBrk="0" hangingPunct="1">
              <a:lnSpc>
                <a:spcPct val="90000"/>
              </a:lnSpc>
              <a:spcBef>
                <a:spcPct val="0"/>
              </a:spcBef>
              <a:spcAft>
                <a:spcPct val="35000"/>
              </a:spcAft>
              <a:buClrTx/>
              <a:buSzTx/>
              <a:buFont typeface="Arial" panose="020B0604020202020204" pitchFamily="34" charset="0"/>
              <a:buChar char="•"/>
              <a:tabLst/>
              <a:defRPr/>
            </a:pPr>
            <a:r>
              <a:rPr lang="en-US" sz="2400" dirty="0">
                <a:solidFill>
                  <a:prstClr val="black"/>
                </a:solidFill>
                <a:latin typeface="Franklin Gothic Book" panose="020F0502020204030204"/>
              </a:rPr>
              <a:t>A collaboration is </a:t>
            </a:r>
            <a:r>
              <a:rPr lang="en-US" sz="2400">
                <a:solidFill>
                  <a:prstClr val="black"/>
                </a:solidFill>
                <a:latin typeface="Franklin Gothic Book" panose="020F0502020204030204"/>
              </a:rPr>
              <a:t>a release </a:t>
            </a:r>
            <a:r>
              <a:rPr lang="en-US" sz="2400" dirty="0">
                <a:solidFill>
                  <a:prstClr val="black"/>
                </a:solidFill>
                <a:latin typeface="Franklin Gothic Book" panose="020F0502020204030204"/>
              </a:rPr>
              <a:t>between multiple brands (brands can be an individual aka Kanye or Drake) where both brands influence the final product</a:t>
            </a:r>
          </a:p>
          <a:p>
            <a:pPr marL="342900" marR="0" lvl="0" indent="-342900" algn="l" defTabSz="666750" rtl="0" eaLnBrk="1" fontAlgn="auto" latinLnBrk="0" hangingPunct="1">
              <a:lnSpc>
                <a:spcPct val="90000"/>
              </a:lnSpc>
              <a:spcBef>
                <a:spcPct val="0"/>
              </a:spcBef>
              <a:spcAft>
                <a:spcPct val="35000"/>
              </a:spcAft>
              <a:buClrTx/>
              <a:buSzTx/>
              <a:buFont typeface="Arial" panose="020B0604020202020204" pitchFamily="34" charset="0"/>
              <a:buChar char="•"/>
              <a:tabLst/>
              <a:defRPr/>
            </a:pPr>
            <a:r>
              <a:rPr lang="en-US" sz="2400" dirty="0">
                <a:solidFill>
                  <a:prstClr val="black"/>
                </a:solidFill>
                <a:latin typeface="Franklin Gothic Book" panose="020F0502020204030204"/>
              </a:rPr>
              <a:t>“Themed” refers to a concept or idea, like “Chicken and Waffles” or movie genre (e.g. horror)</a:t>
            </a:r>
          </a:p>
          <a:p>
            <a:pPr marL="342900" marR="0" lvl="0" indent="-342900" algn="l" defTabSz="666750" rtl="0" eaLnBrk="1" fontAlgn="auto" latinLnBrk="0" hangingPunct="1">
              <a:lnSpc>
                <a:spcPct val="90000"/>
              </a:lnSpc>
              <a:spcBef>
                <a:spcPct val="0"/>
              </a:spcBef>
              <a:spcAft>
                <a:spcPct val="35000"/>
              </a:spcAft>
              <a:buClrTx/>
              <a:buSzTx/>
              <a:buFont typeface="Arial" panose="020B0604020202020204" pitchFamily="34" charset="0"/>
              <a:buChar char="•"/>
              <a:tabLst/>
              <a:defRPr/>
            </a:pPr>
            <a:endParaRPr kumimoji="0" lang="en-US" sz="2400" b="0" i="0" u="none" strike="noStrike" kern="1200" cap="none" spc="0" normalizeH="0" baseline="0" noProof="0" dirty="0">
              <a:ln>
                <a:noFill/>
              </a:ln>
              <a:solidFill>
                <a:prstClr val="black"/>
              </a:solidFill>
              <a:effectLst/>
              <a:uLnTx/>
              <a:uFillTx/>
              <a:latin typeface="Franklin Gothic Book" panose="020F0502020204030204"/>
              <a:ea typeface="+mn-ea"/>
              <a:cs typeface="+mn-cs"/>
            </a:endParaRPr>
          </a:p>
          <a:p>
            <a:pPr marL="0" marR="0" lvl="0" indent="0" algn="l" defTabSz="666750" rtl="0" eaLnBrk="1" fontAlgn="auto" latinLnBrk="0" hangingPunct="1">
              <a:lnSpc>
                <a:spcPct val="90000"/>
              </a:lnSpc>
              <a:spcBef>
                <a:spcPct val="0"/>
              </a:spcBef>
              <a:spcAft>
                <a:spcPct val="35000"/>
              </a:spcAft>
              <a:buClrTx/>
              <a:buSzTx/>
              <a:buFontTx/>
              <a:buNone/>
              <a:tabLst/>
              <a:defRPr/>
            </a:pPr>
            <a:r>
              <a:rPr kumimoji="0" lang="en-US" sz="2400" b="0" i="0" u="none" strike="noStrike" kern="1200" cap="none" spc="0" normalizeH="0" baseline="0" noProof="0" dirty="0">
                <a:ln>
                  <a:noFill/>
                </a:ln>
                <a:solidFill>
                  <a:prstClr val="black"/>
                </a:solidFill>
                <a:effectLst/>
                <a:uLnTx/>
                <a:uFillTx/>
                <a:latin typeface="Franklin Gothic Book" panose="020F0502020204030204"/>
                <a:ea typeface="+mn-ea"/>
                <a:cs typeface="+mn-cs"/>
              </a:rPr>
              <a:t>Why does that matter?</a:t>
            </a:r>
          </a:p>
          <a:p>
            <a:pPr marL="342900" marR="0" lvl="0" indent="-342900" algn="l" defTabSz="666750" rtl="0" eaLnBrk="1" fontAlgn="auto" latinLnBrk="0" hangingPunct="1">
              <a:lnSpc>
                <a:spcPct val="90000"/>
              </a:lnSpc>
              <a:spcBef>
                <a:spcPct val="0"/>
              </a:spcBef>
              <a:spcAft>
                <a:spcPct val="35000"/>
              </a:spcAft>
              <a:buClrTx/>
              <a:buSzTx/>
              <a:buFont typeface="Arial" panose="020B0604020202020204" pitchFamily="34" charset="0"/>
              <a:buChar char="•"/>
              <a:tabLst/>
              <a:defRPr/>
            </a:pPr>
            <a:r>
              <a:rPr lang="en-US" sz="2400" dirty="0">
                <a:solidFill>
                  <a:prstClr val="black"/>
                </a:solidFill>
                <a:latin typeface="Franklin Gothic Book" panose="020F0502020204030204"/>
              </a:rPr>
              <a:t>Brands have more control over the final product with a themed design whereas </a:t>
            </a:r>
            <a:r>
              <a:rPr kumimoji="0" lang="en-US" sz="2400" b="0" i="0" u="none" strike="noStrike" kern="1200" cap="none" spc="0" normalizeH="0" baseline="0" noProof="0" dirty="0">
                <a:ln>
                  <a:noFill/>
                </a:ln>
                <a:solidFill>
                  <a:prstClr val="black"/>
                </a:solidFill>
                <a:effectLst/>
                <a:uLnTx/>
                <a:uFillTx/>
                <a:latin typeface="Franklin Gothic Book" panose="020F0502020204030204"/>
                <a:ea typeface="+mn-ea"/>
                <a:cs typeface="+mn-cs"/>
              </a:rPr>
              <a:t>with a collaboration, the process is more time consuming and requires two brands to work together (and could cost the sneaker brand more)</a:t>
            </a:r>
          </a:p>
        </p:txBody>
      </p:sp>
      <p:pic>
        <p:nvPicPr>
          <p:cNvPr id="3" name="Picture 2" descr="A close up of a logo&#10;&#10;Description automatically generated">
            <a:extLst>
              <a:ext uri="{FF2B5EF4-FFF2-40B4-BE49-F238E27FC236}">
                <a16:creationId xmlns:a16="http://schemas.microsoft.com/office/drawing/2014/main" id="{4BC0B5DB-28AE-4CE6-BF31-3A5332CC5FA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778891" y="6414306"/>
            <a:ext cx="371917" cy="392203"/>
          </a:xfrm>
          <a:prstGeom prst="rect">
            <a:avLst/>
          </a:prstGeom>
        </p:spPr>
      </p:pic>
    </p:spTree>
    <p:extLst>
      <p:ext uri="{BB962C8B-B14F-4D97-AF65-F5344CB8AC3E}">
        <p14:creationId xmlns:p14="http://schemas.microsoft.com/office/powerpoint/2010/main" val="155414978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EE1530B0-6F96-46C0-8B3E-3215CB756BE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685" y="0"/>
            <a:ext cx="12186315" cy="6858000"/>
          </a:xfrm>
          <a:prstGeom prst="rect">
            <a:avLst/>
          </a:prstGeom>
          <a:ln>
            <a:noFill/>
          </a:ln>
        </p:spPr>
        <p:style>
          <a:lnRef idx="2">
            <a:schemeClr val="accent6">
              <a:shade val="50000"/>
            </a:schemeClr>
          </a:lnRef>
          <a:fillRef idx="1001">
            <a:schemeClr val="lt1"/>
          </a:fillRef>
          <a:effectRef idx="0">
            <a:schemeClr val="accent6"/>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Franklin Gothic Book" panose="020F0502020204030204"/>
              <a:ea typeface="+mn-ea"/>
              <a:cs typeface="+mn-cs"/>
            </a:endParaRPr>
          </a:p>
        </p:txBody>
      </p:sp>
      <p:sp>
        <p:nvSpPr>
          <p:cNvPr id="12" name="Rectangle 11">
            <a:extLst>
              <a:ext uri="{FF2B5EF4-FFF2-40B4-BE49-F238E27FC236}">
                <a16:creationId xmlns:a16="http://schemas.microsoft.com/office/drawing/2014/main" id="{754910CF-1B56-45D3-960A-E89F7B3B913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6" y="0"/>
            <a:ext cx="4050791" cy="6858000"/>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Franklin Gothic Book" panose="020F0502020204030204"/>
              <a:ea typeface="+mn-ea"/>
              <a:cs typeface="+mn-cs"/>
            </a:endParaRPr>
          </a:p>
        </p:txBody>
      </p:sp>
      <p:sp>
        <p:nvSpPr>
          <p:cNvPr id="2" name="Title 1">
            <a:extLst>
              <a:ext uri="{FF2B5EF4-FFF2-40B4-BE49-F238E27FC236}">
                <a16:creationId xmlns:a16="http://schemas.microsoft.com/office/drawing/2014/main" id="{0AE422CB-EBC9-4703-870C-8981A495893A}"/>
              </a:ext>
            </a:extLst>
          </p:cNvPr>
          <p:cNvSpPr>
            <a:spLocks noGrp="1"/>
          </p:cNvSpPr>
          <p:nvPr>
            <p:ph type="title"/>
          </p:nvPr>
        </p:nvSpPr>
        <p:spPr>
          <a:xfrm>
            <a:off x="492370" y="516835"/>
            <a:ext cx="3084844" cy="5772840"/>
          </a:xfrm>
        </p:spPr>
        <p:txBody>
          <a:bodyPr anchor="ctr">
            <a:normAutofit/>
          </a:bodyPr>
          <a:lstStyle/>
          <a:p>
            <a:r>
              <a:rPr lang="en-US" sz="3600" dirty="0">
                <a:solidFill>
                  <a:schemeClr val="bg1"/>
                </a:solidFill>
              </a:rPr>
              <a:t>The Shoe Game</a:t>
            </a:r>
          </a:p>
        </p:txBody>
      </p:sp>
      <p:sp>
        <p:nvSpPr>
          <p:cNvPr id="5" name="TextBox 4">
            <a:extLst>
              <a:ext uri="{FF2B5EF4-FFF2-40B4-BE49-F238E27FC236}">
                <a16:creationId xmlns:a16="http://schemas.microsoft.com/office/drawing/2014/main" id="{503427F3-30B0-4999-B081-91FFA13245C3}"/>
              </a:ext>
            </a:extLst>
          </p:cNvPr>
          <p:cNvSpPr txBox="1"/>
          <p:nvPr/>
        </p:nvSpPr>
        <p:spPr>
          <a:xfrm>
            <a:off x="4720923" y="1628507"/>
            <a:ext cx="6387851" cy="3600986"/>
          </a:xfrm>
          <a:prstGeom prst="rect">
            <a:avLst/>
          </a:prstGeom>
          <a:noFill/>
        </p:spPr>
        <p:txBody>
          <a:bodyPr wrap="square">
            <a:spAutoFit/>
          </a:bodyPr>
          <a:lstStyle/>
          <a:p>
            <a:pPr marL="0" marR="0" lvl="0" indent="0" algn="l" defTabSz="666750" rtl="0" eaLnBrk="1" fontAlgn="auto" latinLnBrk="0" hangingPunct="1">
              <a:lnSpc>
                <a:spcPct val="90000"/>
              </a:lnSpc>
              <a:spcBef>
                <a:spcPct val="0"/>
              </a:spcBef>
              <a:spcAft>
                <a:spcPct val="35000"/>
              </a:spcAft>
              <a:buClrTx/>
              <a:buSzTx/>
              <a:buFontTx/>
              <a:buNone/>
              <a:tabLst/>
              <a:defRPr/>
            </a:pPr>
            <a:r>
              <a:rPr kumimoji="0" lang="en-US" sz="2400" b="0" i="0" u="none" strike="noStrike" kern="1200" cap="none" spc="0" normalizeH="0" baseline="0" noProof="0" dirty="0">
                <a:ln>
                  <a:noFill/>
                </a:ln>
                <a:solidFill>
                  <a:prstClr val="black"/>
                </a:solidFill>
                <a:effectLst/>
                <a:uLnTx/>
                <a:uFillTx/>
                <a:latin typeface="Franklin Gothic Book" panose="020F0502020204030204"/>
                <a:ea typeface="+mn-ea"/>
                <a:cs typeface="+mn-cs"/>
              </a:rPr>
              <a:t>Why do you think brands typically release collaborations (themed sneakers) in such limited quantities?</a:t>
            </a:r>
          </a:p>
          <a:p>
            <a:pPr marL="0" marR="0" lvl="0" indent="0" algn="l" defTabSz="666750" rtl="0" eaLnBrk="1" fontAlgn="auto" latinLnBrk="0" hangingPunct="1">
              <a:lnSpc>
                <a:spcPct val="90000"/>
              </a:lnSpc>
              <a:spcBef>
                <a:spcPct val="0"/>
              </a:spcBef>
              <a:spcAft>
                <a:spcPct val="35000"/>
              </a:spcAft>
              <a:buClrTx/>
              <a:buSzTx/>
              <a:buFontTx/>
              <a:buNone/>
              <a:tabLst/>
              <a:defRPr/>
            </a:pPr>
            <a:endParaRPr kumimoji="0" lang="en-US" sz="2400" b="0" i="0" u="none" strike="noStrike" kern="1200" cap="none" spc="0" normalizeH="0" baseline="0" noProof="0" dirty="0">
              <a:ln>
                <a:noFill/>
              </a:ln>
              <a:solidFill>
                <a:prstClr val="black"/>
              </a:solidFill>
              <a:effectLst/>
              <a:uLnTx/>
              <a:uFillTx/>
              <a:latin typeface="Franklin Gothic Book" panose="020F0502020204030204"/>
              <a:ea typeface="+mn-ea"/>
              <a:cs typeface="+mn-cs"/>
            </a:endParaRPr>
          </a:p>
          <a:p>
            <a:pPr marL="342900" marR="0" lvl="0" indent="-342900" algn="l" defTabSz="666750" rtl="0" eaLnBrk="1" fontAlgn="auto" latinLnBrk="0" hangingPunct="1">
              <a:lnSpc>
                <a:spcPct val="90000"/>
              </a:lnSpc>
              <a:spcBef>
                <a:spcPct val="0"/>
              </a:spcBef>
              <a:spcAft>
                <a:spcPct val="35000"/>
              </a:spcAft>
              <a:buClrTx/>
              <a:buSzTx/>
              <a:buFont typeface="Arial" panose="020B0604020202020204" pitchFamily="34" charset="0"/>
              <a:buChar char="•"/>
              <a:tabLst/>
              <a:defRPr/>
            </a:pPr>
            <a:r>
              <a:rPr kumimoji="0" lang="en-US" sz="2400" b="0" i="0" u="none" strike="noStrike" kern="1200" cap="none" spc="0" normalizeH="0" baseline="0" noProof="0" dirty="0">
                <a:ln>
                  <a:noFill/>
                </a:ln>
                <a:solidFill>
                  <a:prstClr val="black"/>
                </a:solidFill>
                <a:effectLst/>
                <a:uLnTx/>
                <a:uFillTx/>
                <a:latin typeface="Franklin Gothic Book" panose="020F0502020204030204"/>
                <a:ea typeface="+mn-ea"/>
                <a:cs typeface="+mn-cs"/>
              </a:rPr>
              <a:t>PR advantages – builds hype and buzz for the brand</a:t>
            </a:r>
          </a:p>
          <a:p>
            <a:pPr marL="342900" marR="0" lvl="0" indent="-342900" algn="l" defTabSz="666750" rtl="0" eaLnBrk="1" fontAlgn="auto" latinLnBrk="0" hangingPunct="1">
              <a:lnSpc>
                <a:spcPct val="90000"/>
              </a:lnSpc>
              <a:spcBef>
                <a:spcPct val="0"/>
              </a:spcBef>
              <a:spcAft>
                <a:spcPct val="35000"/>
              </a:spcAft>
              <a:buClrTx/>
              <a:buSzTx/>
              <a:buFont typeface="Arial" panose="020B0604020202020204" pitchFamily="34" charset="0"/>
              <a:buChar char="•"/>
              <a:tabLst/>
              <a:defRPr/>
            </a:pPr>
            <a:endParaRPr kumimoji="0" lang="en-US" sz="2400" b="0" i="0" u="none" strike="noStrike" kern="1200" cap="none" spc="0" normalizeH="0" baseline="0" noProof="0" dirty="0">
              <a:ln>
                <a:noFill/>
              </a:ln>
              <a:solidFill>
                <a:prstClr val="black"/>
              </a:solidFill>
              <a:effectLst/>
              <a:uLnTx/>
              <a:uFillTx/>
              <a:latin typeface="Franklin Gothic Book" panose="020F0502020204030204"/>
              <a:ea typeface="+mn-ea"/>
              <a:cs typeface="+mn-cs"/>
            </a:endParaRPr>
          </a:p>
          <a:p>
            <a:pPr marL="342900" marR="0" lvl="0" indent="-342900" algn="l" defTabSz="666750" rtl="0" eaLnBrk="1" fontAlgn="auto" latinLnBrk="0" hangingPunct="1">
              <a:lnSpc>
                <a:spcPct val="90000"/>
              </a:lnSpc>
              <a:spcBef>
                <a:spcPct val="0"/>
              </a:spcBef>
              <a:spcAft>
                <a:spcPct val="35000"/>
              </a:spcAft>
              <a:buClrTx/>
              <a:buSzTx/>
              <a:buFont typeface="Arial" panose="020B0604020202020204" pitchFamily="34" charset="0"/>
              <a:buChar char="•"/>
              <a:tabLst/>
              <a:defRPr/>
            </a:pPr>
            <a:r>
              <a:rPr kumimoji="0" lang="en-US" sz="2400" b="0" i="0" u="none" strike="noStrike" kern="1200" cap="none" spc="0" normalizeH="0" baseline="0" noProof="0" dirty="0">
                <a:ln>
                  <a:noFill/>
                </a:ln>
                <a:solidFill>
                  <a:prstClr val="black"/>
                </a:solidFill>
                <a:effectLst/>
                <a:uLnTx/>
                <a:uFillTx/>
                <a:latin typeface="Franklin Gothic Book" panose="020F0502020204030204"/>
                <a:ea typeface="+mn-ea"/>
                <a:cs typeface="+mn-cs"/>
              </a:rPr>
              <a:t>Low supply creates high demand, exclusivity can drive popularity</a:t>
            </a:r>
          </a:p>
        </p:txBody>
      </p:sp>
      <p:pic>
        <p:nvPicPr>
          <p:cNvPr id="3" name="Picture 2" descr="A close up of a logo&#10;&#10;Description automatically generated">
            <a:extLst>
              <a:ext uri="{FF2B5EF4-FFF2-40B4-BE49-F238E27FC236}">
                <a16:creationId xmlns:a16="http://schemas.microsoft.com/office/drawing/2014/main" id="{4BC0B5DB-28AE-4CE6-BF31-3A5332CC5FA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778891" y="6414306"/>
            <a:ext cx="371917" cy="392203"/>
          </a:xfrm>
          <a:prstGeom prst="rect">
            <a:avLst/>
          </a:prstGeom>
        </p:spPr>
      </p:pic>
    </p:spTree>
    <p:extLst>
      <p:ext uri="{BB962C8B-B14F-4D97-AF65-F5344CB8AC3E}">
        <p14:creationId xmlns:p14="http://schemas.microsoft.com/office/powerpoint/2010/main" val="314062074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1" name="Rectangle 70">
            <a:extLst>
              <a:ext uri="{FF2B5EF4-FFF2-40B4-BE49-F238E27FC236}">
                <a16:creationId xmlns:a16="http://schemas.microsoft.com/office/drawing/2014/main" id="{D1B4E201-164F-4793-895E-C149B2F2FCA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Franklin Gothic Book" panose="020F0502020204030204"/>
              <a:ea typeface="+mn-ea"/>
              <a:cs typeface="+mn-cs"/>
            </a:endParaRPr>
          </a:p>
        </p:txBody>
      </p:sp>
      <p:sp>
        <p:nvSpPr>
          <p:cNvPr id="73" name="Rectangle 72">
            <a:extLst>
              <a:ext uri="{FF2B5EF4-FFF2-40B4-BE49-F238E27FC236}">
                <a16:creationId xmlns:a16="http://schemas.microsoft.com/office/drawing/2014/main" id="{765F4110-C0FC-4D61-ACD2-A7C950EAE9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ltGray">
          <a:xfrm>
            <a:off x="4660711" y="3506289"/>
            <a:ext cx="7210670" cy="2967839"/>
          </a:xfrm>
          <a:prstGeom prst="rect">
            <a:avLst/>
          </a:prstGeom>
          <a:solidFill>
            <a:srgbClr val="B47C22"/>
          </a:solidFill>
          <a:ln w="127000" cap="sq" cmpd="thinThick">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Franklin Gothic Book" panose="020F0502020204030204"/>
              <a:ea typeface="+mn-ea"/>
              <a:cs typeface="+mn-cs"/>
            </a:endParaRPr>
          </a:p>
        </p:txBody>
      </p:sp>
      <p:sp>
        <p:nvSpPr>
          <p:cNvPr id="2" name="Title 1">
            <a:extLst>
              <a:ext uri="{FF2B5EF4-FFF2-40B4-BE49-F238E27FC236}">
                <a16:creationId xmlns:a16="http://schemas.microsoft.com/office/drawing/2014/main" id="{9AB2EA78-AEB3-469B-9025-3B17201A457B}"/>
              </a:ext>
            </a:extLst>
          </p:cNvPr>
          <p:cNvSpPr>
            <a:spLocks noGrp="1"/>
          </p:cNvSpPr>
          <p:nvPr>
            <p:ph type="ctrTitle"/>
          </p:nvPr>
        </p:nvSpPr>
        <p:spPr>
          <a:xfrm>
            <a:off x="5021821" y="3812955"/>
            <a:ext cx="6465287" cy="1486192"/>
          </a:xfrm>
        </p:spPr>
        <p:txBody>
          <a:bodyPr>
            <a:normAutofit fontScale="90000"/>
          </a:bodyPr>
          <a:lstStyle/>
          <a:p>
            <a:r>
              <a:rPr lang="en-US" sz="5400" dirty="0">
                <a:solidFill>
                  <a:schemeClr val="bg1"/>
                </a:solidFill>
              </a:rPr>
              <a:t>Collaboration Sneakers </a:t>
            </a:r>
          </a:p>
        </p:txBody>
      </p:sp>
      <p:sp>
        <p:nvSpPr>
          <p:cNvPr id="3" name="Subtitle 2">
            <a:extLst>
              <a:ext uri="{FF2B5EF4-FFF2-40B4-BE49-F238E27FC236}">
                <a16:creationId xmlns:a16="http://schemas.microsoft.com/office/drawing/2014/main" id="{255E1F2F-E259-4EA8-9FFD-3A10AF541859}"/>
              </a:ext>
            </a:extLst>
          </p:cNvPr>
          <p:cNvSpPr>
            <a:spLocks noGrp="1"/>
          </p:cNvSpPr>
          <p:nvPr>
            <p:ph type="subTitle" idx="1"/>
          </p:nvPr>
        </p:nvSpPr>
        <p:spPr>
          <a:xfrm>
            <a:off x="5021821" y="5497884"/>
            <a:ext cx="6465286" cy="750216"/>
          </a:xfrm>
        </p:spPr>
        <p:txBody>
          <a:bodyPr>
            <a:normAutofit/>
          </a:bodyPr>
          <a:lstStyle/>
          <a:p>
            <a:r>
              <a:rPr lang="en-US">
                <a:solidFill>
                  <a:schemeClr val="bg1"/>
                </a:solidFill>
              </a:rPr>
              <a:t>Industry trends</a:t>
            </a:r>
          </a:p>
        </p:txBody>
      </p:sp>
      <p:pic>
        <p:nvPicPr>
          <p:cNvPr id="5" name="Picture 4">
            <a:extLst>
              <a:ext uri="{FF2B5EF4-FFF2-40B4-BE49-F238E27FC236}">
                <a16:creationId xmlns:a16="http://schemas.microsoft.com/office/drawing/2014/main" id="{1FD526C9-A8C7-41E6-85BB-39F06C858A2B}"/>
              </a:ext>
              <a:ext uri="{C183D7F6-B498-43B3-948B-1728B52AA6E4}">
                <adec:decorative xmlns:adec="http://schemas.microsoft.com/office/drawing/2017/decorative" val="1"/>
              </a:ext>
            </a:extLst>
          </p:cNvPr>
          <p:cNvPicPr>
            <a:picLocks noChangeAspect="1"/>
          </p:cNvPicPr>
          <p:nvPr/>
        </p:nvPicPr>
        <p:blipFill rotWithShape="1">
          <a:blip r:embed="rId3">
            <a:extLst>
              <a:ext uri="{28A0092B-C50C-407E-A947-70E740481C1C}">
                <a14:useLocalDpi xmlns:a14="http://schemas.microsoft.com/office/drawing/2010/main" val="0"/>
              </a:ext>
            </a:extLst>
          </a:blip>
          <a:srcRect l="35169" r="27173" b="-1"/>
          <a:stretch/>
        </p:blipFill>
        <p:spPr>
          <a:xfrm>
            <a:off x="317635" y="321733"/>
            <a:ext cx="4160452" cy="6214534"/>
          </a:xfrm>
          <a:prstGeom prst="rect">
            <a:avLst/>
          </a:prstGeom>
        </p:spPr>
      </p:pic>
      <p:cxnSp>
        <p:nvCxnSpPr>
          <p:cNvPr id="75" name="Straight Connector 74">
            <a:extLst>
              <a:ext uri="{FF2B5EF4-FFF2-40B4-BE49-F238E27FC236}">
                <a16:creationId xmlns:a16="http://schemas.microsoft.com/office/drawing/2014/main" id="{FACE2D80-77E9-4433-B62B-693C5B7B2AEF}"/>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5110211" y="5393160"/>
            <a:ext cx="6309360" cy="0"/>
          </a:xfrm>
          <a:prstGeom prst="line">
            <a:avLst/>
          </a:prstGeom>
          <a:ln w="19050">
            <a:solidFill>
              <a:schemeClr val="accent1">
                <a:alpha val="90000"/>
              </a:schemeClr>
            </a:solidFill>
          </a:ln>
        </p:spPr>
        <p:style>
          <a:lnRef idx="1">
            <a:schemeClr val="accent1"/>
          </a:lnRef>
          <a:fillRef idx="0">
            <a:schemeClr val="accent1"/>
          </a:fillRef>
          <a:effectRef idx="0">
            <a:schemeClr val="accent1"/>
          </a:effectRef>
          <a:fontRef idx="minor">
            <a:schemeClr val="tx1"/>
          </a:fontRef>
        </p:style>
      </p:cxnSp>
      <p:pic>
        <p:nvPicPr>
          <p:cNvPr id="4" name="Picture 4" descr="Top Sneaker Brands - Sneaker Swarm">
            <a:extLst>
              <a:ext uri="{FF2B5EF4-FFF2-40B4-BE49-F238E27FC236}">
                <a16:creationId xmlns:a16="http://schemas.microsoft.com/office/drawing/2014/main" id="{628D3FC0-4B75-46CA-AF3E-6B4E3F955AD9}"/>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b="31248"/>
          <a:stretch/>
        </p:blipFill>
        <p:spPr bwMode="auto">
          <a:xfrm>
            <a:off x="4658585" y="211851"/>
            <a:ext cx="7352916" cy="3166821"/>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 descr="A close up of a logo&#10;&#10;Description automatically generated">
            <a:extLst>
              <a:ext uri="{FF2B5EF4-FFF2-40B4-BE49-F238E27FC236}">
                <a16:creationId xmlns:a16="http://schemas.microsoft.com/office/drawing/2014/main" id="{EC0F593C-054A-4265-85C1-0B42DBC587B7}"/>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892901" y="4556051"/>
            <a:ext cx="1447191" cy="1526128"/>
          </a:xfrm>
          <a:prstGeom prst="rect">
            <a:avLst/>
          </a:prstGeom>
        </p:spPr>
      </p:pic>
    </p:spTree>
    <p:extLst>
      <p:ext uri="{BB962C8B-B14F-4D97-AF65-F5344CB8AC3E}">
        <p14:creationId xmlns:p14="http://schemas.microsoft.com/office/powerpoint/2010/main" val="424033806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33" name="Rectangle 32">
            <a:extLst>
              <a:ext uri="{FF2B5EF4-FFF2-40B4-BE49-F238E27FC236}">
                <a16:creationId xmlns:a16="http://schemas.microsoft.com/office/drawing/2014/main" id="{E844E128-FF69-4E9F-8327-6B504B3C5AE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 y="0"/>
            <a:ext cx="12191985" cy="685800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Franklin Gothic Book" panose="020F0502020204030204"/>
              <a:ea typeface="+mn-ea"/>
              <a:cs typeface="+mn-cs"/>
            </a:endParaRPr>
          </a:p>
        </p:txBody>
      </p:sp>
      <p:cxnSp>
        <p:nvCxnSpPr>
          <p:cNvPr id="35" name="Straight Connector 34">
            <a:extLst>
              <a:ext uri="{FF2B5EF4-FFF2-40B4-BE49-F238E27FC236}">
                <a16:creationId xmlns:a16="http://schemas.microsoft.com/office/drawing/2014/main" id="{055CEADF-09EA-423C-8C45-F94AF44D5AF0}"/>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723686" y="2353592"/>
            <a:ext cx="329184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3" name="Rectangle 2">
            <a:extLst>
              <a:ext uri="{FF2B5EF4-FFF2-40B4-BE49-F238E27FC236}">
                <a16:creationId xmlns:a16="http://schemas.microsoft.com/office/drawing/2014/main" id="{96126C90-5685-4F82-8575-E49BF31DA848}"/>
              </a:ext>
            </a:extLst>
          </p:cNvPr>
          <p:cNvSpPr/>
          <p:nvPr/>
        </p:nvSpPr>
        <p:spPr>
          <a:xfrm>
            <a:off x="4372481" y="0"/>
            <a:ext cx="7819504" cy="685799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Franklin Gothic Book" panose="020F0502020204030204"/>
              <a:ea typeface="+mn-ea"/>
              <a:cs typeface="+mn-cs"/>
            </a:endParaRPr>
          </a:p>
        </p:txBody>
      </p:sp>
      <p:sp>
        <p:nvSpPr>
          <p:cNvPr id="5" name="Rectangle 4">
            <a:extLst>
              <a:ext uri="{FF2B5EF4-FFF2-40B4-BE49-F238E27FC236}">
                <a16:creationId xmlns:a16="http://schemas.microsoft.com/office/drawing/2014/main" id="{5A1F986A-80EB-48A0-8F1F-85FDDFFC9C1B}"/>
              </a:ext>
            </a:extLst>
          </p:cNvPr>
          <p:cNvSpPr/>
          <p:nvPr/>
        </p:nvSpPr>
        <p:spPr>
          <a:xfrm>
            <a:off x="-1" y="3"/>
            <a:ext cx="5255813" cy="685799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Franklin Gothic Book" panose="020F0502020204030204"/>
              <a:ea typeface="+mn-ea"/>
              <a:cs typeface="+mn-cs"/>
            </a:endParaRPr>
          </a:p>
        </p:txBody>
      </p:sp>
      <p:sp>
        <p:nvSpPr>
          <p:cNvPr id="12" name="Title 1">
            <a:extLst>
              <a:ext uri="{FF2B5EF4-FFF2-40B4-BE49-F238E27FC236}">
                <a16:creationId xmlns:a16="http://schemas.microsoft.com/office/drawing/2014/main" id="{0EF2FE17-012A-4831-8CF0-A0E953750790}"/>
              </a:ext>
            </a:extLst>
          </p:cNvPr>
          <p:cNvSpPr txBox="1">
            <a:spLocks/>
          </p:cNvSpPr>
          <p:nvPr/>
        </p:nvSpPr>
        <p:spPr>
          <a:xfrm>
            <a:off x="182880" y="164267"/>
            <a:ext cx="4619707" cy="1163601"/>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4700" i="0" kern="1200" spc="-50" baseline="0">
                <a:solidFill>
                  <a:schemeClr val="tx1">
                    <a:lumMod val="75000"/>
                    <a:lumOff val="25000"/>
                  </a:schemeClr>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3700" b="0" i="0" u="none" strike="noStrike" kern="1200" cap="none" spc="-50" normalizeH="0" baseline="0" noProof="0" dirty="0">
                <a:ln>
                  <a:noFill/>
                </a:ln>
                <a:solidFill>
                  <a:srgbClr val="FFFFFF"/>
                </a:solidFill>
                <a:effectLst/>
                <a:uLnTx/>
                <a:uFillTx/>
                <a:latin typeface="Bookman Old Style" panose="020F0302020204030204"/>
                <a:ea typeface="+mj-ea"/>
                <a:cs typeface="+mj-cs"/>
              </a:rPr>
              <a:t>Converse:  “Scooby Doo” Chucks</a:t>
            </a:r>
          </a:p>
        </p:txBody>
      </p:sp>
      <p:sp>
        <p:nvSpPr>
          <p:cNvPr id="13" name="TextBox 12">
            <a:extLst>
              <a:ext uri="{FF2B5EF4-FFF2-40B4-BE49-F238E27FC236}">
                <a16:creationId xmlns:a16="http://schemas.microsoft.com/office/drawing/2014/main" id="{65BB9296-FC98-48CD-BE8E-E6029F6B75AC}"/>
              </a:ext>
            </a:extLst>
          </p:cNvPr>
          <p:cNvSpPr txBox="1"/>
          <p:nvPr/>
        </p:nvSpPr>
        <p:spPr>
          <a:xfrm>
            <a:off x="292612" y="1660350"/>
            <a:ext cx="4428876" cy="4169535"/>
          </a:xfrm>
          <a:prstGeom prst="rect">
            <a:avLst/>
          </a:prstGeom>
        </p:spPr>
        <p:txBody>
          <a:bodyPr vert="horz" lIns="0" tIns="45720" rIns="0" bIns="45720" rtlCol="0">
            <a:noAutofit/>
          </a:bodyPr>
          <a:lstStyle/>
          <a:p>
            <a:pPr marL="0" marR="0" lvl="0" indent="0" algn="l" defTabSz="914400" rtl="0" eaLnBrk="1" fontAlgn="auto" latinLnBrk="0" hangingPunct="1">
              <a:lnSpc>
                <a:spcPct val="90000"/>
              </a:lnSpc>
              <a:spcBef>
                <a:spcPts val="0"/>
              </a:spcBef>
              <a:spcAft>
                <a:spcPts val="600"/>
              </a:spcAft>
              <a:buClrTx/>
              <a:buSzTx/>
              <a:buFont typeface="Calibri" panose="020F0502020204030204" pitchFamily="34" charset="0"/>
              <a:buNone/>
              <a:tabLst/>
              <a:defRPr/>
            </a:pPr>
            <a:r>
              <a:rPr kumimoji="0" lang="en-US" sz="1800" b="0" i="0" u="none" strike="noStrike" kern="1200" cap="none" spc="0" normalizeH="0" baseline="0" noProof="0" dirty="0">
                <a:ln>
                  <a:noFill/>
                </a:ln>
                <a:solidFill>
                  <a:srgbClr val="FFFFFF"/>
                </a:solidFill>
                <a:effectLst/>
                <a:uLnTx/>
                <a:uFillTx/>
                <a:latin typeface="Franklin Gothic Book" panose="020F0502020204030204"/>
                <a:ea typeface="+mn-ea"/>
                <a:cs typeface="+mn-cs"/>
              </a:rPr>
              <a:t>Retailing for $60-110 (depending on the shoe), Converse released a limited-edition collection of its iconic Chuck Taylor sneakers in time for Warner Bros’ digital debut of the film </a:t>
            </a:r>
            <a:r>
              <a:rPr kumimoji="0" lang="en-US" sz="1800" b="0" u="none" strike="noStrike" kern="1200" cap="none" spc="0" normalizeH="0" baseline="0" noProof="0" dirty="0" err="1">
                <a:ln>
                  <a:noFill/>
                </a:ln>
                <a:solidFill>
                  <a:srgbClr val="FFFFFF"/>
                </a:solidFill>
                <a:effectLst/>
                <a:uLnTx/>
                <a:uFillTx/>
                <a:latin typeface="Franklin Gothic Book" panose="020F0502020204030204"/>
                <a:ea typeface="+mn-ea"/>
                <a:cs typeface="+mn-cs"/>
              </a:rPr>
              <a:t>Scoob</a:t>
            </a:r>
            <a:r>
              <a:rPr kumimoji="0" lang="en-US" sz="1800" b="0" i="0" u="none" strike="noStrike" kern="1200" cap="none" spc="0" normalizeH="0" baseline="0" noProof="0" dirty="0">
                <a:ln>
                  <a:noFill/>
                </a:ln>
                <a:solidFill>
                  <a:srgbClr val="FFFFFF"/>
                </a:solidFill>
                <a:effectLst/>
                <a:uLnTx/>
                <a:uFillTx/>
                <a:latin typeface="Franklin Gothic Book" panose="020F0502020204030204"/>
                <a:ea typeface="+mn-ea"/>
                <a:cs typeface="+mn-cs"/>
              </a:rPr>
              <a:t>!</a:t>
            </a:r>
          </a:p>
          <a:p>
            <a:pPr marL="0" marR="0" lvl="0" indent="0" algn="l" defTabSz="914400" rtl="0" eaLnBrk="1" fontAlgn="auto" latinLnBrk="0" hangingPunct="1">
              <a:lnSpc>
                <a:spcPct val="90000"/>
              </a:lnSpc>
              <a:spcBef>
                <a:spcPts val="0"/>
              </a:spcBef>
              <a:spcAft>
                <a:spcPts val="600"/>
              </a:spcAft>
              <a:buClrTx/>
              <a:buSzTx/>
              <a:buFont typeface="Calibri" panose="020F0502020204030204" pitchFamily="34" charset="0"/>
              <a:buNone/>
              <a:tabLst/>
              <a:defRPr/>
            </a:pPr>
            <a:endParaRPr lang="en-US" dirty="0">
              <a:solidFill>
                <a:srgbClr val="FFFFFF"/>
              </a:solidFill>
              <a:latin typeface="Franklin Gothic Book" panose="020F0502020204030204"/>
            </a:endParaRPr>
          </a:p>
          <a:p>
            <a:pPr marL="0" marR="0" lvl="0" indent="0" algn="l" defTabSz="914400" rtl="0" eaLnBrk="1" fontAlgn="auto" latinLnBrk="0" hangingPunct="1">
              <a:lnSpc>
                <a:spcPct val="90000"/>
              </a:lnSpc>
              <a:spcBef>
                <a:spcPts val="0"/>
              </a:spcBef>
              <a:spcAft>
                <a:spcPts val="600"/>
              </a:spcAft>
              <a:buClrTx/>
              <a:buSzTx/>
              <a:buFont typeface="Calibri" panose="020F0502020204030204" pitchFamily="34" charset="0"/>
              <a:buNone/>
              <a:tabLst/>
              <a:defRPr/>
            </a:pPr>
            <a:r>
              <a:rPr kumimoji="0" lang="en-US" sz="1800" b="0" i="0" u="none" strike="noStrike" kern="1200" cap="none" spc="0" normalizeH="0" baseline="0" noProof="0" dirty="0">
                <a:ln>
                  <a:noFill/>
                </a:ln>
                <a:solidFill>
                  <a:srgbClr val="FFFFFF"/>
                </a:solidFill>
                <a:effectLst/>
                <a:uLnTx/>
                <a:uFillTx/>
                <a:latin typeface="Franklin Gothic Book" panose="020F0502020204030204"/>
                <a:ea typeface="+mn-ea"/>
                <a:cs typeface="+mn-cs"/>
              </a:rPr>
              <a:t>It was the first time Scooby Doo and its collection of cartoon characters were featured as part of a shoe collaboration.  The kids collection even included a special-edition of the show that featured glow-in-the-dark ink.</a:t>
            </a:r>
          </a:p>
        </p:txBody>
      </p:sp>
      <p:pic>
        <p:nvPicPr>
          <p:cNvPr id="11" name="Picture 2" descr="Converse Chuck Taylor All-Star 70s Hi Scooby-Doo The Mystery Machine">
            <a:extLst>
              <a:ext uri="{FF2B5EF4-FFF2-40B4-BE49-F238E27FC236}">
                <a16:creationId xmlns:a16="http://schemas.microsoft.com/office/drawing/2014/main" id="{B33FE8A2-A356-46B0-BC87-50A3958E90DA}"/>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9236" r="5938"/>
          <a:stretch/>
        </p:blipFill>
        <p:spPr bwMode="auto">
          <a:xfrm>
            <a:off x="5548409" y="1041620"/>
            <a:ext cx="6350979" cy="4989081"/>
          </a:xfrm>
          <a:prstGeom prst="rect">
            <a:avLst/>
          </a:prstGeom>
          <a:noFill/>
          <a:extLst>
            <a:ext uri="{909E8E84-426E-40DD-AFC4-6F175D3DCCD1}">
              <a14:hiddenFill xmlns:a14="http://schemas.microsoft.com/office/drawing/2010/main">
                <a:solidFill>
                  <a:srgbClr val="FFFFFF"/>
                </a:solidFill>
              </a14:hiddenFill>
            </a:ext>
          </a:extLst>
        </p:spPr>
      </p:pic>
      <p:cxnSp>
        <p:nvCxnSpPr>
          <p:cNvPr id="17" name="Straight Connector 16">
            <a:extLst>
              <a:ext uri="{FF2B5EF4-FFF2-40B4-BE49-F238E27FC236}">
                <a16:creationId xmlns:a16="http://schemas.microsoft.com/office/drawing/2014/main" id="{588B493D-0ECF-4CA4-AC11-E789330F6E0D}"/>
              </a:ext>
            </a:extLst>
          </p:cNvPr>
          <p:cNvCxnSpPr/>
          <p:nvPr/>
        </p:nvCxnSpPr>
        <p:spPr>
          <a:xfrm>
            <a:off x="286247" y="1439186"/>
            <a:ext cx="4428876" cy="0"/>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97514898"/>
      </p:ext>
    </p:extLst>
  </p:cSld>
  <p:clrMapOvr>
    <a:overrideClrMapping bg1="dk1" tx1="lt1" bg2="dk2" tx2="lt2" accent1="accent1" accent2="accent2" accent3="accent3" accent4="accent4" accent5="accent5" accent6="accent6" hlink="hlink" folHlink="folHlink"/>
  </p:clrMapOvr>
</p:sld>
</file>

<file path=ppt/theme/theme1.xml><?xml version="1.0" encoding="utf-8"?>
<a:theme xmlns:a="http://schemas.openxmlformats.org/drawingml/2006/main" name="1_RetrospectVTI">
  <a:themeElements>
    <a:clrScheme name="Custom 34">
      <a:dk1>
        <a:sysClr val="windowText" lastClr="000000"/>
      </a:dk1>
      <a:lt1>
        <a:sysClr val="window" lastClr="FFFFFF"/>
      </a:lt1>
      <a:dk2>
        <a:srgbClr val="39302A"/>
      </a:dk2>
      <a:lt2>
        <a:srgbClr val="E5DEDB"/>
      </a:lt2>
      <a:accent1>
        <a:srgbClr val="EC7016"/>
      </a:accent1>
      <a:accent2>
        <a:srgbClr val="F8931D"/>
      </a:accent2>
      <a:accent3>
        <a:srgbClr val="CE8D3E"/>
      </a:accent3>
      <a:accent4>
        <a:srgbClr val="E64823"/>
      </a:accent4>
      <a:accent5>
        <a:srgbClr val="FFCA08"/>
      </a:accent5>
      <a:accent6>
        <a:srgbClr val="9C6A6A"/>
      </a:accent6>
      <a:hlink>
        <a:srgbClr val="2998E3"/>
      </a:hlink>
      <a:folHlink>
        <a:srgbClr val="7F723D"/>
      </a:folHlink>
    </a:clrScheme>
    <a:fontScheme name="Retrospect">
      <a:majorFont>
        <a:latin typeface="Bookman Old Style"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Franklin Gothic Book"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Retrospect">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thm15="http://schemas.microsoft.com/office/thememl/2012/main" name="RetrospectVTI" id="{ABE3C30C-0FC0-4450-828E-52DE70F1BCCB}" vid="{A6E2497D-935A-4CFD-B9FD-6DCB15FA68BF}"/>
    </a:ext>
  </a:extLst>
</a:theme>
</file>

<file path=ppt/theme/theme2.xml><?xml version="1.0" encoding="utf-8"?>
<a:theme xmlns:a="http://schemas.openxmlformats.org/drawingml/2006/main" name="2_RetrospectVTI">
  <a:themeElements>
    <a:clrScheme name="Custom 34">
      <a:dk1>
        <a:sysClr val="windowText" lastClr="000000"/>
      </a:dk1>
      <a:lt1>
        <a:sysClr val="window" lastClr="FFFFFF"/>
      </a:lt1>
      <a:dk2>
        <a:srgbClr val="39302A"/>
      </a:dk2>
      <a:lt2>
        <a:srgbClr val="E5DEDB"/>
      </a:lt2>
      <a:accent1>
        <a:srgbClr val="EC7016"/>
      </a:accent1>
      <a:accent2>
        <a:srgbClr val="F8931D"/>
      </a:accent2>
      <a:accent3>
        <a:srgbClr val="CE8D3E"/>
      </a:accent3>
      <a:accent4>
        <a:srgbClr val="E64823"/>
      </a:accent4>
      <a:accent5>
        <a:srgbClr val="FFCA08"/>
      </a:accent5>
      <a:accent6>
        <a:srgbClr val="9C6A6A"/>
      </a:accent6>
      <a:hlink>
        <a:srgbClr val="2998E3"/>
      </a:hlink>
      <a:folHlink>
        <a:srgbClr val="7F723D"/>
      </a:folHlink>
    </a:clrScheme>
    <a:fontScheme name="Retrospect">
      <a:majorFont>
        <a:latin typeface="Bookman Old Style"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Franklin Gothic Book"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Retrospect">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thm15="http://schemas.microsoft.com/office/thememl/2012/main" name="RetrospectVTI" id="{ABE3C30C-0FC0-4450-828E-52DE70F1BCCB}" vid="{A6E2497D-935A-4CFD-B9FD-6DCB15FA68BF}"/>
    </a:ext>
  </a:extLst>
</a:theme>
</file>

<file path=ppt/theme/themeOverride1.xml><?xml version="1.0" encoding="utf-8"?>
<a:themeOverride xmlns:a="http://schemas.openxmlformats.org/drawingml/2006/main">
  <a:clrScheme name="Parcel">
    <a:dk1>
      <a:srgbClr val="000000"/>
    </a:dk1>
    <a:lt1>
      <a:srgbClr val="FFFFFF"/>
    </a:lt1>
    <a:dk2>
      <a:srgbClr val="4A5356"/>
    </a:dk2>
    <a:lt2>
      <a:srgbClr val="E8E3CE"/>
    </a:lt2>
    <a:accent1>
      <a:srgbClr val="F6A21D"/>
    </a:accent1>
    <a:accent2>
      <a:srgbClr val="9BAFB5"/>
    </a:accent2>
    <a:accent3>
      <a:srgbClr val="C96731"/>
    </a:accent3>
    <a:accent4>
      <a:srgbClr val="9CA383"/>
    </a:accent4>
    <a:accent5>
      <a:srgbClr val="87795D"/>
    </a:accent5>
    <a:accent6>
      <a:srgbClr val="A0988C"/>
    </a:accent6>
    <a:hlink>
      <a:srgbClr val="00B0F0"/>
    </a:hlink>
    <a:folHlink>
      <a:srgbClr val="738F97"/>
    </a:folHlink>
  </a:clrScheme>
</a:themeOverride>
</file>

<file path=ppt/theme/themeOverride2.xml><?xml version="1.0" encoding="utf-8"?>
<a:themeOverride xmlns:a="http://schemas.openxmlformats.org/drawingml/2006/main">
  <a:clrScheme name="Parcel">
    <a:dk1>
      <a:srgbClr val="000000"/>
    </a:dk1>
    <a:lt1>
      <a:srgbClr val="FFFFFF"/>
    </a:lt1>
    <a:dk2>
      <a:srgbClr val="4A5356"/>
    </a:dk2>
    <a:lt2>
      <a:srgbClr val="E8E3CE"/>
    </a:lt2>
    <a:accent1>
      <a:srgbClr val="F6A21D"/>
    </a:accent1>
    <a:accent2>
      <a:srgbClr val="9BAFB5"/>
    </a:accent2>
    <a:accent3>
      <a:srgbClr val="C96731"/>
    </a:accent3>
    <a:accent4>
      <a:srgbClr val="9CA383"/>
    </a:accent4>
    <a:accent5>
      <a:srgbClr val="87795D"/>
    </a:accent5>
    <a:accent6>
      <a:srgbClr val="A0988C"/>
    </a:accent6>
    <a:hlink>
      <a:srgbClr val="00B0F0"/>
    </a:hlink>
    <a:folHlink>
      <a:srgbClr val="738F97"/>
    </a:folHlink>
  </a:clrScheme>
</a:themeOverride>
</file>

<file path=ppt/theme/themeOverride3.xml><?xml version="1.0" encoding="utf-8"?>
<a:themeOverride xmlns:a="http://schemas.openxmlformats.org/drawingml/2006/main">
  <a:clrScheme name="Parcel">
    <a:dk1>
      <a:srgbClr val="000000"/>
    </a:dk1>
    <a:lt1>
      <a:srgbClr val="FFFFFF"/>
    </a:lt1>
    <a:dk2>
      <a:srgbClr val="4A5356"/>
    </a:dk2>
    <a:lt2>
      <a:srgbClr val="E8E3CE"/>
    </a:lt2>
    <a:accent1>
      <a:srgbClr val="F6A21D"/>
    </a:accent1>
    <a:accent2>
      <a:srgbClr val="9BAFB5"/>
    </a:accent2>
    <a:accent3>
      <a:srgbClr val="C96731"/>
    </a:accent3>
    <a:accent4>
      <a:srgbClr val="9CA383"/>
    </a:accent4>
    <a:accent5>
      <a:srgbClr val="87795D"/>
    </a:accent5>
    <a:accent6>
      <a:srgbClr val="A0988C"/>
    </a:accent6>
    <a:hlink>
      <a:srgbClr val="00B0F0"/>
    </a:hlink>
    <a:folHlink>
      <a:srgbClr val="738F97"/>
    </a:folHlink>
  </a:clrScheme>
</a:themeOverride>
</file>

<file path=ppt/theme/themeOverride4.xml><?xml version="1.0" encoding="utf-8"?>
<a:themeOverride xmlns:a="http://schemas.openxmlformats.org/drawingml/2006/main">
  <a:clrScheme name="Parcel">
    <a:dk1>
      <a:srgbClr val="000000"/>
    </a:dk1>
    <a:lt1>
      <a:srgbClr val="FFFFFF"/>
    </a:lt1>
    <a:dk2>
      <a:srgbClr val="4A5356"/>
    </a:dk2>
    <a:lt2>
      <a:srgbClr val="E8E3CE"/>
    </a:lt2>
    <a:accent1>
      <a:srgbClr val="F6A21D"/>
    </a:accent1>
    <a:accent2>
      <a:srgbClr val="9BAFB5"/>
    </a:accent2>
    <a:accent3>
      <a:srgbClr val="C96731"/>
    </a:accent3>
    <a:accent4>
      <a:srgbClr val="9CA383"/>
    </a:accent4>
    <a:accent5>
      <a:srgbClr val="87795D"/>
    </a:accent5>
    <a:accent6>
      <a:srgbClr val="A0988C"/>
    </a:accent6>
    <a:hlink>
      <a:srgbClr val="00B0F0"/>
    </a:hlink>
    <a:folHlink>
      <a:srgbClr val="738F97"/>
    </a:folHlink>
  </a:clrScheme>
</a:themeOverride>
</file>

<file path=ppt/theme/themeOverride5.xml><?xml version="1.0" encoding="utf-8"?>
<a:themeOverride xmlns:a="http://schemas.openxmlformats.org/drawingml/2006/main">
  <a:clrScheme name="Parcel">
    <a:dk1>
      <a:srgbClr val="000000"/>
    </a:dk1>
    <a:lt1>
      <a:srgbClr val="FFFFFF"/>
    </a:lt1>
    <a:dk2>
      <a:srgbClr val="4A5356"/>
    </a:dk2>
    <a:lt2>
      <a:srgbClr val="E8E3CE"/>
    </a:lt2>
    <a:accent1>
      <a:srgbClr val="F6A21D"/>
    </a:accent1>
    <a:accent2>
      <a:srgbClr val="9BAFB5"/>
    </a:accent2>
    <a:accent3>
      <a:srgbClr val="C96731"/>
    </a:accent3>
    <a:accent4>
      <a:srgbClr val="9CA383"/>
    </a:accent4>
    <a:accent5>
      <a:srgbClr val="87795D"/>
    </a:accent5>
    <a:accent6>
      <a:srgbClr val="A0988C"/>
    </a:accent6>
    <a:hlink>
      <a:srgbClr val="00B0F0"/>
    </a:hlink>
    <a:folHlink>
      <a:srgbClr val="738F97"/>
    </a:folHlink>
  </a:clr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Status xmlns="71af3243-3dd4-4a8d-8c0d-dd76da1f02a5">Not started</Status>
    <MediaServiceKeyPoints xmlns="71af3243-3dd4-4a8d-8c0d-dd76da1f02a5"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79F111ED35F8CC479449609E8A0923A6" ma:contentTypeVersion="12" ma:contentTypeDescription="Create a new document." ma:contentTypeScope="" ma:versionID="426e97fa315356fffbdcd9876fe988c2">
  <xsd:schema xmlns:xsd="http://www.w3.org/2001/XMLSchema" xmlns:xs="http://www.w3.org/2001/XMLSchema" xmlns:p="http://schemas.microsoft.com/office/2006/metadata/properties" xmlns:ns2="71af3243-3dd4-4a8d-8c0d-dd76da1f02a5" xmlns:ns3="16c05727-aa75-4e4a-9b5f-8a80a1165891" targetNamespace="http://schemas.microsoft.com/office/2006/metadata/properties" ma:root="true" ma:fieldsID="14b8f0def80e6d70ce3def20c90759ae" ns2:_="" ns3:_="">
    <xsd:import namespace="71af3243-3dd4-4a8d-8c0d-dd76da1f02a5"/>
    <xsd:import namespace="16c05727-aa75-4e4a-9b5f-8a80a1165891"/>
    <xsd:element name="properties">
      <xsd:complexType>
        <xsd:sequence>
          <xsd:element name="documentManagement">
            <xsd:complexType>
              <xsd:all>
                <xsd:element ref="ns2:MediaServiceMetadata" minOccurs="0"/>
                <xsd:element ref="ns2:MediaServiceFastMetadata" minOccurs="0"/>
                <xsd:element ref="ns2:MediaServiceOCR" minOccurs="0"/>
                <xsd:element ref="ns2:MediaServiceAutoTags" minOccurs="0"/>
                <xsd:element ref="ns2:MediaServiceEventHashCode" minOccurs="0"/>
                <xsd:element ref="ns2:MediaServiceGenerationTime" minOccurs="0"/>
                <xsd:element ref="ns3:SharedWithUsers" minOccurs="0"/>
                <xsd:element ref="ns3:SharedWithDetails" minOccurs="0"/>
                <xsd:element ref="ns2:MediaServiceAutoKeyPoints" minOccurs="0"/>
                <xsd:element ref="ns2:MediaServiceKeyPoints" minOccurs="0"/>
                <xsd:element ref="ns2:MediaServiceDateTaken" minOccurs="0"/>
                <xsd:element ref="ns2:Statu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1af3243-3dd4-4a8d-8c0d-dd76da1f02a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CR" ma:index="10" nillable="true" ma:displayName="MediaServiceOCR" ma:internalName="MediaServiceOCR" ma:readOnly="true">
      <xsd:simpleType>
        <xsd:restriction base="dms:Note">
          <xsd:maxLength value="255"/>
        </xsd:restriction>
      </xsd:simpleType>
    </xsd:element>
    <xsd:element name="MediaServiceAutoTags" ma:index="11" nillable="true" ma:displayName="MediaServiceAutoTags" ma:internalName="MediaServiceAutoTags"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false">
      <xsd:simpleType>
        <xsd:restriction base="dms:Note">
          <xsd:maxLength value="255"/>
        </xsd:restriction>
      </xsd:simpleType>
    </xsd:element>
    <xsd:element name="MediaServiceDateTaken" ma:index="18" nillable="true" ma:displayName="MediaServiceDateTaken" ma:hidden="true" ma:internalName="MediaServiceDateTaken" ma:readOnly="true">
      <xsd:simpleType>
        <xsd:restriction base="dms:Text"/>
      </xsd:simpleType>
    </xsd:element>
    <xsd:element name="Status" ma:index="19" nillable="true" ma:displayName="Status" ma:default="Not started" ma:format="Dropdown" ma:internalName="Status">
      <xsd:simpleType>
        <xsd:restriction base="dms:Choice">
          <xsd:enumeration value="Not started"/>
          <xsd:enumeration value="In Progress"/>
          <xsd:enumeration value="Completed"/>
        </xsd:restriction>
      </xsd:simpleType>
    </xsd:element>
  </xsd:schema>
  <xsd:schema xmlns:xsd="http://www.w3.org/2001/XMLSchema" xmlns:xs="http://www.w3.org/2001/XMLSchema" xmlns:dms="http://schemas.microsoft.com/office/2006/documentManagement/types" xmlns:pc="http://schemas.microsoft.com/office/infopath/2007/PartnerControls" targetNamespace="16c05727-aa75-4e4a-9b5f-8a80a1165891" elementFormDefault="qualified">
    <xsd:import namespace="http://schemas.microsoft.com/office/2006/documentManagement/types"/>
    <xsd:import namespace="http://schemas.microsoft.com/office/infopath/2007/PartnerControls"/>
    <xsd:element name="SharedWithUsers" ma:index="14"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84F503EC-3FFF-4193-A86F-39150E2BAC75}">
  <ds:schemaRefs>
    <ds:schemaRef ds:uri="http://schemas.microsoft.com/office/2006/metadata/properties"/>
    <ds:schemaRef ds:uri="http://schemas.microsoft.com/office/infopath/2007/PartnerControls"/>
    <ds:schemaRef ds:uri="71af3243-3dd4-4a8d-8c0d-dd76da1f02a5"/>
  </ds:schemaRefs>
</ds:datastoreItem>
</file>

<file path=customXml/itemProps2.xml><?xml version="1.0" encoding="utf-8"?>
<ds:datastoreItem xmlns:ds="http://schemas.openxmlformats.org/officeDocument/2006/customXml" ds:itemID="{2E5ECA37-C458-4BA2-A090-D7A19E07B434}">
  <ds:schemaRefs>
    <ds:schemaRef ds:uri="http://schemas.microsoft.com/sharepoint/v3/contenttype/forms"/>
  </ds:schemaRefs>
</ds:datastoreItem>
</file>

<file path=customXml/itemProps3.xml><?xml version="1.0" encoding="utf-8"?>
<ds:datastoreItem xmlns:ds="http://schemas.openxmlformats.org/officeDocument/2006/customXml" ds:itemID="{7A26AAF5-6CFC-4C52-B7DF-08410EDE6701}">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1af3243-3dd4-4a8d-8c0d-dd76da1f02a5"/>
    <ds:schemaRef ds:uri="16c05727-aa75-4e4a-9b5f-8a80a1165891"/>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1620</TotalTime>
  <Words>2029</Words>
  <Application>Microsoft Office PowerPoint</Application>
  <PresentationFormat>Widescreen</PresentationFormat>
  <Paragraphs>198</Paragraphs>
  <Slides>32</Slides>
  <Notes>0</Notes>
  <HiddenSlides>0</HiddenSlides>
  <MMClips>0</MMClips>
  <ScaleCrop>false</ScaleCrop>
  <HeadingPairs>
    <vt:vector size="6" baseType="variant">
      <vt:variant>
        <vt:lpstr>Fonts Used</vt:lpstr>
      </vt:variant>
      <vt:variant>
        <vt:i4>4</vt:i4>
      </vt:variant>
      <vt:variant>
        <vt:lpstr>Theme</vt:lpstr>
      </vt:variant>
      <vt:variant>
        <vt:i4>2</vt:i4>
      </vt:variant>
      <vt:variant>
        <vt:lpstr>Slide Titles</vt:lpstr>
      </vt:variant>
      <vt:variant>
        <vt:i4>32</vt:i4>
      </vt:variant>
    </vt:vector>
  </HeadingPairs>
  <TitlesOfParts>
    <vt:vector size="38" baseType="lpstr">
      <vt:lpstr>Arial</vt:lpstr>
      <vt:lpstr>Bookman Old Style</vt:lpstr>
      <vt:lpstr>Calibri</vt:lpstr>
      <vt:lpstr>Franklin Gothic Book</vt:lpstr>
      <vt:lpstr>1_RetrospectVTI</vt:lpstr>
      <vt:lpstr>2_RetrospectVTI</vt:lpstr>
      <vt:lpstr>Industry Trends</vt:lpstr>
      <vt:lpstr>Industry Trends</vt:lpstr>
      <vt:lpstr>Industry Trends</vt:lpstr>
      <vt:lpstr>Industry Trends</vt:lpstr>
      <vt:lpstr>Industry Trends</vt:lpstr>
      <vt:lpstr>The Shoe Game</vt:lpstr>
      <vt:lpstr>The Shoe Game</vt:lpstr>
      <vt:lpstr>Collaboration Sneakers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Industry Trends</vt:lpstr>
      <vt:lpstr>Discussion Questions</vt:lpstr>
      <vt:lpstr>Discussion Questions</vt:lpstr>
      <vt:lpstr>Industry Trends</vt:lpstr>
      <vt:lpstr>Student Activity</vt:lpstr>
      <vt:lpstr>Student Activity</vt:lpstr>
      <vt:lpstr>Student Activity</vt:lpstr>
      <vt:lpstr>Industry Trends</vt:lpstr>
      <vt:lpstr>Sources</vt:lpstr>
      <vt:lpstr>Sources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Industry Trends</dc:title>
  <dc:creator>Chris Lindauer</dc:creator>
  <cp:lastModifiedBy>Chris Lindauer</cp:lastModifiedBy>
  <cp:revision>38</cp:revision>
  <dcterms:created xsi:type="dcterms:W3CDTF">2020-08-09T22:30:43Z</dcterms:created>
  <dcterms:modified xsi:type="dcterms:W3CDTF">2020-08-18T03:51:37Z</dcterms:modified>
</cp:coreProperties>
</file>